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58" r:id="rId6"/>
    <p:sldId id="260" r:id="rId7"/>
    <p:sldId id="261" r:id="rId8"/>
    <p:sldId id="275" r:id="rId9"/>
    <p:sldId id="276" r:id="rId10"/>
    <p:sldId id="263" r:id="rId11"/>
    <p:sldId id="278" r:id="rId12"/>
    <p:sldId id="264" r:id="rId13"/>
    <p:sldId id="265" r:id="rId14"/>
    <p:sldId id="269" r:id="rId15"/>
    <p:sldId id="274" r:id="rId16"/>
    <p:sldId id="273" r:id="rId17"/>
    <p:sldId id="266" r:id="rId18"/>
    <p:sldId id="267" r:id="rId19"/>
    <p:sldId id="271" r:id="rId20"/>
    <p:sldId id="280" r:id="rId21"/>
    <p:sldId id="270" r:id="rId22"/>
    <p:sldId id="281" r:id="rId23"/>
    <p:sldId id="272" r:id="rId2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C38D"/>
    <a:srgbClr val="FF7C80"/>
    <a:srgbClr val="4E3DEB"/>
    <a:srgbClr val="CF3D3D"/>
    <a:srgbClr val="FFCB2B"/>
    <a:srgbClr val="27E19A"/>
    <a:srgbClr val="78B9C9"/>
    <a:srgbClr val="F7F5FB"/>
    <a:srgbClr val="8497B0"/>
    <a:srgbClr val="5CAE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75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 Gelber" userId="6d5140fa-e437-464e-a7cf-b77c8fc9ce66" providerId="ADAL" clId="{FAD18FAE-DB06-45EA-8C80-F92726B535E4}"/>
    <pc:docChg chg="custSel delSld modSld">
      <pc:chgData name="Noa Gelber" userId="6d5140fa-e437-464e-a7cf-b77c8fc9ce66" providerId="ADAL" clId="{FAD18FAE-DB06-45EA-8C80-F92726B535E4}" dt="2023-09-19T15:20:59.208" v="6" actId="1076"/>
      <pc:docMkLst>
        <pc:docMk/>
      </pc:docMkLst>
      <pc:sldChg chg="addSp delSp modSp mod">
        <pc:chgData name="Noa Gelber" userId="6d5140fa-e437-464e-a7cf-b77c8fc9ce66" providerId="ADAL" clId="{FAD18FAE-DB06-45EA-8C80-F92726B535E4}" dt="2023-09-19T15:20:59.208" v="6" actId="1076"/>
        <pc:sldMkLst>
          <pc:docMk/>
          <pc:sldMk cId="1519709757" sldId="266"/>
        </pc:sldMkLst>
        <pc:picChg chg="add mod">
          <ac:chgData name="Noa Gelber" userId="6d5140fa-e437-464e-a7cf-b77c8fc9ce66" providerId="ADAL" clId="{FAD18FAE-DB06-45EA-8C80-F92726B535E4}" dt="2023-09-19T15:20:59.208" v="6" actId="1076"/>
          <ac:picMkLst>
            <pc:docMk/>
            <pc:sldMk cId="1519709757" sldId="266"/>
            <ac:picMk id="3" creationId="{DC9F11B4-32A3-0DB3-3E9F-CC57582D2E90}"/>
          </ac:picMkLst>
        </pc:picChg>
        <pc:picChg chg="del">
          <ac:chgData name="Noa Gelber" userId="6d5140fa-e437-464e-a7cf-b77c8fc9ce66" providerId="ADAL" clId="{FAD18FAE-DB06-45EA-8C80-F92726B535E4}" dt="2023-09-19T15:20:49.648" v="2" actId="478"/>
          <ac:picMkLst>
            <pc:docMk/>
            <pc:sldMk cId="1519709757" sldId="266"/>
            <ac:picMk id="11" creationId="{F6B319DB-AAEC-1223-EED9-EAD015035F70}"/>
          </ac:picMkLst>
        </pc:picChg>
      </pc:sldChg>
      <pc:sldChg chg="del">
        <pc:chgData name="Noa Gelber" userId="6d5140fa-e437-464e-a7cf-b77c8fc9ce66" providerId="ADAL" clId="{FAD18FAE-DB06-45EA-8C80-F92726B535E4}" dt="2023-09-17T13:13:16.785" v="1" actId="47"/>
        <pc:sldMkLst>
          <pc:docMk/>
          <pc:sldMk cId="3863619408" sldId="277"/>
        </pc:sldMkLst>
      </pc:sldChg>
      <pc:sldChg chg="del">
        <pc:chgData name="Noa Gelber" userId="6d5140fa-e437-464e-a7cf-b77c8fc9ce66" providerId="ADAL" clId="{FAD18FAE-DB06-45EA-8C80-F92726B535E4}" dt="2023-09-17T13:13:15.083" v="0" actId="47"/>
        <pc:sldMkLst>
          <pc:docMk/>
          <pc:sldMk cId="1420758117" sldId="27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81733-5F9A-C66B-4E96-B52B00E3FB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63661A36-7399-0A8D-047A-273893B6B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73084FF2-8F09-6843-5218-838231032A78}"/>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07286C7F-5DAB-23DD-56AE-C1E95B7565B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516B5E8-FFC8-B752-405D-9D8C7A5DDB09}"/>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1612638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C5879-0D03-76A1-698F-5033287811D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3D5B110-C3BB-3147-22CA-8328084ABB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7626106-BEAC-A07A-72CA-47AFE581B4BF}"/>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83CC0F34-E1C0-3557-BA53-091CD336E4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53D9735-7C60-55BD-04A2-65929EE1AEF8}"/>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2396484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B01CC0-568A-F962-5376-B2EA6CCE0F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CBDFE8E-88ED-2C71-54CB-65F8AD3653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10883E-E05D-3C2C-96C9-56F28D141093}"/>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94520476-E0AF-5442-2952-E03E1C5F224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48204E9-59B1-0096-85E4-A8711D0FEB2C}"/>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50231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2917-CAEE-9700-D2C7-6A6FA65D29C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8AD8D0C-2878-FA85-562D-BC8E5621B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0B9325D-706F-9183-2773-9EBBAB4C9EE6}"/>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E18F0ACD-3D6E-56C6-8E43-9ECE9FD010A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BFADB2A-243D-A6FA-64EE-6FFAA58D2525}"/>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54762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DEB6-6871-6C0E-C1D8-FC0C107F72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47499BD-67D3-8ECE-3778-5FD995C82F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FD05F-2E49-B0E3-A2EC-2C4292984CE8}"/>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22C50183-3500-6B44-E78B-9E7D5BB8B4B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7493D75-2566-9A90-460A-5E7CD6D96BB7}"/>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58836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F4FE-9B98-7BFA-0063-D4C170D7D06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D7E52863-68BD-DA2F-4E91-B86D329A4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1E33A33B-5228-45B6-A3A9-888EDFF9F9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C0713C01-57D5-71C4-F290-40541C2806ED}"/>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6" name="Footer Placeholder 5">
            <a:extLst>
              <a:ext uri="{FF2B5EF4-FFF2-40B4-BE49-F238E27FC236}">
                <a16:creationId xmlns:a16="http://schemas.microsoft.com/office/drawing/2014/main" id="{941B4927-140B-F446-5541-01C6F584B81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3D59471-D1F4-DBA2-3BF2-9C1D03C399EA}"/>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3836233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B5EE-4220-66B7-457D-23A3AA7E272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2A19A3E3-B7D8-A917-AC1F-D1D0A1AEFA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5F1D9-1751-6744-3EAA-668A83B3CB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52A84CD7-4503-7EF5-D67E-A057E4EBF2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50DA1C-FB6D-480B-9F84-498ACA50DF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D4ABBE4B-D9DF-E490-E0B5-3C7E4D42C74A}"/>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8" name="Footer Placeholder 7">
            <a:extLst>
              <a:ext uri="{FF2B5EF4-FFF2-40B4-BE49-F238E27FC236}">
                <a16:creationId xmlns:a16="http://schemas.microsoft.com/office/drawing/2014/main" id="{B3E00939-A52E-BBFE-9255-C5EC0581200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8B14B946-A206-54E0-475D-69503BED0759}"/>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214829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5AD5-72D1-85D6-92B6-33E70CB4DFE4}"/>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5150B1C1-F979-E6E2-4CBD-4962FA3D093F}"/>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4" name="Footer Placeholder 3">
            <a:extLst>
              <a:ext uri="{FF2B5EF4-FFF2-40B4-BE49-F238E27FC236}">
                <a16:creationId xmlns:a16="http://schemas.microsoft.com/office/drawing/2014/main" id="{C090DFEE-EE40-07BA-14AA-9526EBBB8FDE}"/>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2A583D9A-72E3-AA83-39C8-F02DF8D126AF}"/>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1240642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185BD-EAB6-2B2F-848B-90A01DF38109}"/>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3" name="Footer Placeholder 2">
            <a:extLst>
              <a:ext uri="{FF2B5EF4-FFF2-40B4-BE49-F238E27FC236}">
                <a16:creationId xmlns:a16="http://schemas.microsoft.com/office/drawing/2014/main" id="{08AC5ACF-517E-AFDC-8030-4C84C28BA858}"/>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8129FC1D-7805-F6B1-DF80-C6ED79CCD1CC}"/>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4221072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38352-E484-C518-6F8A-53D6BA253B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4C7EAC8-9088-4660-E0D7-5484949F8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E2F4A51E-BF82-954A-B699-272E4D74F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D9016-7C4B-E628-38BC-901CDE7E1E57}"/>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6" name="Footer Placeholder 5">
            <a:extLst>
              <a:ext uri="{FF2B5EF4-FFF2-40B4-BE49-F238E27FC236}">
                <a16:creationId xmlns:a16="http://schemas.microsoft.com/office/drawing/2014/main" id="{A776EA1F-F696-DF99-D9C7-AC06EE92DAC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0C2218D-0121-FA2D-B5CF-DD477F027127}"/>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5475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89E7-C729-E281-F312-1C6482492C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685E1624-E0C7-E772-AF92-FCABC3026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C82F72AB-7FBA-04A6-8126-BD2163EEFF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9A99D-6F82-324B-4DBD-8D744672A933}"/>
              </a:ext>
            </a:extLst>
          </p:cNvPr>
          <p:cNvSpPr>
            <a:spLocks noGrp="1"/>
          </p:cNvSpPr>
          <p:nvPr>
            <p:ph type="dt" sz="half" idx="10"/>
          </p:nvPr>
        </p:nvSpPr>
        <p:spPr/>
        <p:txBody>
          <a:bodyPr/>
          <a:lstStyle/>
          <a:p>
            <a:fld id="{A2B5D38B-F476-49DA-975E-E8B21915C876}" type="datetimeFigureOut">
              <a:rPr lang="he-IL" smtClean="0"/>
              <a:t>ד'/תשרי/תשפ"ד</a:t>
            </a:fld>
            <a:endParaRPr lang="he-IL"/>
          </a:p>
        </p:txBody>
      </p:sp>
      <p:sp>
        <p:nvSpPr>
          <p:cNvPr id="6" name="Footer Placeholder 5">
            <a:extLst>
              <a:ext uri="{FF2B5EF4-FFF2-40B4-BE49-F238E27FC236}">
                <a16:creationId xmlns:a16="http://schemas.microsoft.com/office/drawing/2014/main" id="{E16253E2-E475-5015-D600-92503857A8D9}"/>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EE006AD5-74AC-3F5D-B18D-D0678FF84066}"/>
              </a:ext>
            </a:extLst>
          </p:cNvPr>
          <p:cNvSpPr>
            <a:spLocks noGrp="1"/>
          </p:cNvSpPr>
          <p:nvPr>
            <p:ph type="sldNum" sz="quarter" idx="12"/>
          </p:nvPr>
        </p:nvSpPr>
        <p:spPr/>
        <p:txBody>
          <a:bodyPr/>
          <a:lstStyle/>
          <a:p>
            <a:fld id="{97887EED-2D9E-4935-9950-21BC7B4034A3}" type="slidenum">
              <a:rPr lang="he-IL" smtClean="0"/>
              <a:t>‹#›</a:t>
            </a:fld>
            <a:endParaRPr lang="he-IL"/>
          </a:p>
        </p:txBody>
      </p:sp>
    </p:spTree>
    <p:extLst>
      <p:ext uri="{BB962C8B-B14F-4D97-AF65-F5344CB8AC3E}">
        <p14:creationId xmlns:p14="http://schemas.microsoft.com/office/powerpoint/2010/main" val="190094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C6D72C-394B-F565-B204-6F1A5ECD0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CC383A58-A9B2-B7F6-092E-D78DB2068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3A2B3A9-A366-4981-5EE7-FF25C84189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5D38B-F476-49DA-975E-E8B21915C876}" type="datetimeFigureOut">
              <a:rPr lang="he-IL" smtClean="0"/>
              <a:t>ד'/תשרי/תשפ"ד</a:t>
            </a:fld>
            <a:endParaRPr lang="he-IL"/>
          </a:p>
        </p:txBody>
      </p:sp>
      <p:sp>
        <p:nvSpPr>
          <p:cNvPr id="5" name="Footer Placeholder 4">
            <a:extLst>
              <a:ext uri="{FF2B5EF4-FFF2-40B4-BE49-F238E27FC236}">
                <a16:creationId xmlns:a16="http://schemas.microsoft.com/office/drawing/2014/main" id="{EFCB95C2-EE0B-9D3F-E06A-BC21E6273C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DBC56D91-3178-6731-6842-C1A67FD57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87EED-2D9E-4935-9950-21BC7B4034A3}" type="slidenum">
              <a:rPr lang="he-IL" smtClean="0"/>
              <a:t>‹#›</a:t>
            </a:fld>
            <a:endParaRPr lang="he-IL"/>
          </a:p>
        </p:txBody>
      </p:sp>
    </p:spTree>
    <p:extLst>
      <p:ext uri="{BB962C8B-B14F-4D97-AF65-F5344CB8AC3E}">
        <p14:creationId xmlns:p14="http://schemas.microsoft.com/office/powerpoint/2010/main" val="3703139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4.png"/><Relationship Id="rId9" Type="http://schemas.openxmlformats.org/officeDocument/2006/relationships/image" Target="../media/image33.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microsoft.com/office/2007/relationships/hdphoto" Target="../media/hdphoto1.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0" name="Picture 9">
            <a:extLst>
              <a:ext uri="{FF2B5EF4-FFF2-40B4-BE49-F238E27FC236}">
                <a16:creationId xmlns:a16="http://schemas.microsoft.com/office/drawing/2014/main" id="{43B67DAC-3C66-1724-9A20-1C4B745234F8}"/>
              </a:ext>
            </a:extLst>
          </p:cNvPr>
          <p:cNvPicPr>
            <a:picLocks noChangeAspect="1"/>
          </p:cNvPicPr>
          <p:nvPr/>
        </p:nvPicPr>
        <p:blipFill>
          <a:blip r:embed="rId4"/>
          <a:stretch>
            <a:fillRect/>
          </a:stretch>
        </p:blipFill>
        <p:spPr>
          <a:xfrm>
            <a:off x="6438076" y="1838739"/>
            <a:ext cx="5121134" cy="3772974"/>
          </a:xfrm>
          <a:prstGeom prst="rect">
            <a:avLst/>
          </a:prstGeom>
        </p:spPr>
      </p:pic>
      <p:sp>
        <p:nvSpPr>
          <p:cNvPr id="12" name="Rectangle 11">
            <a:extLst>
              <a:ext uri="{FF2B5EF4-FFF2-40B4-BE49-F238E27FC236}">
                <a16:creationId xmlns:a16="http://schemas.microsoft.com/office/drawing/2014/main" id="{43DA7073-45C7-EE62-FB8F-27FB9CA4130D}"/>
              </a:ext>
            </a:extLst>
          </p:cNvPr>
          <p:cNvSpPr/>
          <p:nvPr/>
        </p:nvSpPr>
        <p:spPr>
          <a:xfrm>
            <a:off x="1058322" y="2195124"/>
            <a:ext cx="3880998"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Pulse waves</a:t>
            </a:r>
          </a:p>
          <a:p>
            <a:pPr algn="ct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Scorer</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86" b="87800" l="14472" r="91057">
                        <a14:foregroundMark x1="14472" y1="87364" x2="14472" y2="87364"/>
                      </a14:backgroundRemoval>
                    </a14:imgEffect>
                  </a14:imgLayer>
                </a14:imgProps>
              </a:ext>
            </a:extLst>
          </a:blip>
          <a:srcRect l="10893" b="2262"/>
          <a:stretch/>
        </p:blipFill>
        <p:spPr>
          <a:xfrm>
            <a:off x="786073" y="1647849"/>
            <a:ext cx="1740018" cy="1424438"/>
          </a:xfrm>
          <a:prstGeom prst="rect">
            <a:avLst/>
          </a:prstGeom>
        </p:spPr>
      </p:pic>
      <p:sp>
        <p:nvSpPr>
          <p:cNvPr id="17" name="Subtitle 2">
            <a:extLst>
              <a:ext uri="{FF2B5EF4-FFF2-40B4-BE49-F238E27FC236}">
                <a16:creationId xmlns:a16="http://schemas.microsoft.com/office/drawing/2014/main" id="{48D7FC21-DBC6-16EC-BABC-3ECBCBA1409B}"/>
              </a:ext>
            </a:extLst>
          </p:cNvPr>
          <p:cNvSpPr>
            <a:spLocks noGrp="1"/>
          </p:cNvSpPr>
          <p:nvPr>
            <p:ph type="subTitle" idx="1"/>
          </p:nvPr>
        </p:nvSpPr>
        <p:spPr>
          <a:xfrm>
            <a:off x="1095224" y="4346631"/>
            <a:ext cx="3844096" cy="1380879"/>
          </a:xfrm>
        </p:spPr>
        <p:txBody>
          <a:bodyPr>
            <a:noAutofit/>
          </a:bodyPr>
          <a:lstStyle/>
          <a:p>
            <a:r>
              <a:rPr lang="en-US" sz="1600" dirty="0"/>
              <a:t>By: Noa Gelber &amp; Amit Gavish &amp; Amit </a:t>
            </a:r>
            <a:r>
              <a:rPr lang="en-US" sz="1600" dirty="0" err="1"/>
              <a:t>Hadar</a:t>
            </a:r>
            <a:endParaRPr lang="en-US" sz="1600" dirty="0"/>
          </a:p>
          <a:p>
            <a:r>
              <a:rPr lang="en-US" sz="1600" dirty="0"/>
              <a:t>Advisors: </a:t>
            </a:r>
            <a:r>
              <a:rPr lang="en-US" sz="1600" dirty="0" err="1"/>
              <a:t>Lior</a:t>
            </a:r>
            <a:r>
              <a:rPr lang="en-US" sz="1600" dirty="0"/>
              <a:t> Toledano &amp; Sam </a:t>
            </a:r>
            <a:r>
              <a:rPr lang="en-US" sz="1600" dirty="0" err="1"/>
              <a:t>Zibman</a:t>
            </a:r>
            <a:endParaRPr lang="en-US" sz="1600" dirty="0"/>
          </a:p>
          <a:p>
            <a:r>
              <a:rPr lang="en-US" sz="1600" dirty="0">
                <a:highlight>
                  <a:srgbClr val="FFFF00"/>
                </a:highlight>
              </a:rPr>
              <a:t>Project Number: </a:t>
            </a:r>
          </a:p>
          <a:p>
            <a:r>
              <a:rPr lang="en-US" sz="1600" dirty="0">
                <a:highlight>
                  <a:srgbClr val="FFFF00"/>
                </a:highlight>
              </a:rPr>
              <a:t>Date:</a:t>
            </a:r>
          </a:p>
          <a:p>
            <a:endParaRPr lang="en-US" sz="1600" dirty="0"/>
          </a:p>
        </p:txBody>
      </p:sp>
    </p:spTree>
    <p:extLst>
      <p:ext uri="{BB962C8B-B14F-4D97-AF65-F5344CB8AC3E}">
        <p14:creationId xmlns:p14="http://schemas.microsoft.com/office/powerpoint/2010/main" val="1104922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3846742" y="810645"/>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Base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line</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BA388309-52A6-F0FD-3EE8-A2D9E04CA8E9}"/>
              </a:ext>
            </a:extLst>
          </p:cNvPr>
          <p:cNvSpPr txBox="1"/>
          <p:nvPr/>
        </p:nvSpPr>
        <p:spPr>
          <a:xfrm>
            <a:off x="4562060" y="2115813"/>
            <a:ext cx="2743201" cy="461665"/>
          </a:xfrm>
          <a:prstGeom prst="rect">
            <a:avLst/>
          </a:prstGeom>
          <a:noFill/>
        </p:spPr>
        <p:txBody>
          <a:bodyPr wrap="square" rtlCol="1">
            <a:spAutoFit/>
          </a:bodyPr>
          <a:lstStyle/>
          <a:p>
            <a:r>
              <a:rPr lang="en-US" sz="2400" b="1" dirty="0"/>
              <a:t>Main functionality</a:t>
            </a:r>
            <a:endParaRPr lang="he-IL" sz="2400" b="1" dirty="0"/>
          </a:p>
        </p:txBody>
      </p:sp>
      <p:sp>
        <p:nvSpPr>
          <p:cNvPr id="3" name="TextBox 2">
            <a:extLst>
              <a:ext uri="{FF2B5EF4-FFF2-40B4-BE49-F238E27FC236}">
                <a16:creationId xmlns:a16="http://schemas.microsoft.com/office/drawing/2014/main" id="{3E36D504-DB38-8B5E-48F2-57A281A039E2}"/>
              </a:ext>
            </a:extLst>
          </p:cNvPr>
          <p:cNvSpPr txBox="1"/>
          <p:nvPr/>
        </p:nvSpPr>
        <p:spPr>
          <a:xfrm>
            <a:off x="1381536" y="3746263"/>
            <a:ext cx="2072308" cy="369332"/>
          </a:xfrm>
          <a:prstGeom prst="rect">
            <a:avLst/>
          </a:prstGeom>
          <a:noFill/>
        </p:spPr>
        <p:txBody>
          <a:bodyPr wrap="square" rtlCol="1">
            <a:spAutoFit/>
          </a:bodyPr>
          <a:lstStyle/>
          <a:p>
            <a:r>
              <a:rPr lang="en-US" b="1" dirty="0"/>
              <a:t>Importing the Data</a:t>
            </a:r>
            <a:endParaRPr lang="he-IL" b="1" dirty="0"/>
          </a:p>
        </p:txBody>
      </p:sp>
      <p:sp>
        <p:nvSpPr>
          <p:cNvPr id="9" name="TextBox 8">
            <a:extLst>
              <a:ext uri="{FF2B5EF4-FFF2-40B4-BE49-F238E27FC236}">
                <a16:creationId xmlns:a16="http://schemas.microsoft.com/office/drawing/2014/main" id="{7E6B1699-24A6-30B7-1B9E-E210DAF65BAA}"/>
              </a:ext>
            </a:extLst>
          </p:cNvPr>
          <p:cNvSpPr txBox="1"/>
          <p:nvPr/>
        </p:nvSpPr>
        <p:spPr>
          <a:xfrm>
            <a:off x="5067297" y="3740501"/>
            <a:ext cx="1958008" cy="369332"/>
          </a:xfrm>
          <a:prstGeom prst="rect">
            <a:avLst/>
          </a:prstGeom>
          <a:noFill/>
        </p:spPr>
        <p:txBody>
          <a:bodyPr wrap="square" rtlCol="1">
            <a:spAutoFit/>
          </a:bodyPr>
          <a:lstStyle/>
          <a:p>
            <a:r>
              <a:rPr lang="en-US" b="1" dirty="0"/>
              <a:t>Labels reduction</a:t>
            </a:r>
            <a:endParaRPr lang="he-IL" b="1" dirty="0"/>
          </a:p>
        </p:txBody>
      </p:sp>
      <p:sp>
        <p:nvSpPr>
          <p:cNvPr id="10" name="TextBox 9">
            <a:extLst>
              <a:ext uri="{FF2B5EF4-FFF2-40B4-BE49-F238E27FC236}">
                <a16:creationId xmlns:a16="http://schemas.microsoft.com/office/drawing/2014/main" id="{700FC7C8-DFE3-4A1E-D769-917F9CAC2117}"/>
              </a:ext>
            </a:extLst>
          </p:cNvPr>
          <p:cNvSpPr txBox="1"/>
          <p:nvPr/>
        </p:nvSpPr>
        <p:spPr>
          <a:xfrm>
            <a:off x="8423411" y="3746263"/>
            <a:ext cx="1958008" cy="369332"/>
          </a:xfrm>
          <a:prstGeom prst="rect">
            <a:avLst/>
          </a:prstGeom>
          <a:noFill/>
        </p:spPr>
        <p:txBody>
          <a:bodyPr wrap="square" rtlCol="1">
            <a:spAutoFit/>
          </a:bodyPr>
          <a:lstStyle/>
          <a:p>
            <a:r>
              <a:rPr lang="en-US" b="1" dirty="0"/>
              <a:t>Creating segments</a:t>
            </a:r>
            <a:endParaRPr lang="he-IL" b="1" dirty="0"/>
          </a:p>
        </p:txBody>
      </p:sp>
      <p:grpSp>
        <p:nvGrpSpPr>
          <p:cNvPr id="15" name="Group 14">
            <a:extLst>
              <a:ext uri="{FF2B5EF4-FFF2-40B4-BE49-F238E27FC236}">
                <a16:creationId xmlns:a16="http://schemas.microsoft.com/office/drawing/2014/main" id="{7599DB61-82ED-941C-E9BE-591471CEA45B}"/>
              </a:ext>
            </a:extLst>
          </p:cNvPr>
          <p:cNvGrpSpPr/>
          <p:nvPr/>
        </p:nvGrpSpPr>
        <p:grpSpPr>
          <a:xfrm rot="20153997">
            <a:off x="10127726" y="5729504"/>
            <a:ext cx="2415209" cy="1053548"/>
            <a:chOff x="10127726" y="5729504"/>
            <a:chExt cx="2415209" cy="1053548"/>
          </a:xfrm>
          <a:scene3d>
            <a:camera prst="orthographicFront">
              <a:rot lat="0" lon="0" rev="0"/>
            </a:camera>
            <a:lightRig rig="glow" dir="t">
              <a:rot lat="0" lon="0" rev="4800000"/>
            </a:lightRig>
          </a:scene3d>
        </p:grpSpPr>
        <p:sp>
          <p:nvSpPr>
            <p:cNvPr id="11" name="Cloud 10">
              <a:extLst>
                <a:ext uri="{FF2B5EF4-FFF2-40B4-BE49-F238E27FC236}">
                  <a16:creationId xmlns:a16="http://schemas.microsoft.com/office/drawing/2014/main" id="{FE391299-A3D0-6816-AA2A-87F5091E13B8}"/>
                </a:ext>
              </a:extLst>
            </p:cNvPr>
            <p:cNvSpPr/>
            <p:nvPr/>
          </p:nvSpPr>
          <p:spPr>
            <a:xfrm>
              <a:off x="10127726" y="5729504"/>
              <a:ext cx="2415209" cy="1053548"/>
            </a:xfrm>
            <a:prstGeom prst="cloud">
              <a:avLst/>
            </a:prstGeom>
            <a:solidFill>
              <a:schemeClr val="bg1"/>
            </a:solidFill>
            <a:ln>
              <a:noFill/>
            </a:ln>
            <a:effectLst>
              <a:outerShdw blurRad="190500" dist="228600" dir="2700000" algn="ctr">
                <a:srgbClr val="000000">
                  <a:alpha val="30000"/>
                </a:srgbClr>
              </a:outerShdw>
            </a:effectLst>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descr="Colab: An easy way to learn and use TensorFlow — The TensorFlow Blog">
              <a:extLst>
                <a:ext uri="{FF2B5EF4-FFF2-40B4-BE49-F238E27FC236}">
                  <a16:creationId xmlns:a16="http://schemas.microsoft.com/office/drawing/2014/main" id="{4B1DECD9-1748-E32A-CCCE-485E3C951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168" y="5780543"/>
              <a:ext cx="1851832" cy="818529"/>
            </a:xfrm>
            <a:prstGeom prst="rect">
              <a:avLst/>
            </a:prstGeom>
            <a:noFill/>
            <a:ln>
              <a:noFill/>
            </a:ln>
            <a:effectLst>
              <a:outerShdw blurRad="190500" dist="228600" dir="2700000" algn="ctr">
                <a:srgbClr val="000000">
                  <a:alpha val="30000"/>
                </a:srgbClr>
              </a:outerShdw>
            </a:effectLst>
            <a:sp3d prstMaterial="matte">
              <a:bevelT w="127000" h="63500"/>
            </a:sp3d>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FEA8F8A2-C657-DD1F-5247-22DFC7723455}"/>
              </a:ext>
            </a:extLst>
          </p:cNvPr>
          <p:cNvSpPr txBox="1"/>
          <p:nvPr/>
        </p:nvSpPr>
        <p:spPr>
          <a:xfrm>
            <a:off x="1893401" y="5248720"/>
            <a:ext cx="2072308" cy="369332"/>
          </a:xfrm>
          <a:prstGeom prst="rect">
            <a:avLst/>
          </a:prstGeom>
          <a:noFill/>
        </p:spPr>
        <p:txBody>
          <a:bodyPr wrap="square" rtlCol="1">
            <a:spAutoFit/>
          </a:bodyPr>
          <a:lstStyle/>
          <a:p>
            <a:r>
              <a:rPr lang="en-US" b="1" dirty="0"/>
              <a:t>Models</a:t>
            </a:r>
            <a:endParaRPr lang="he-IL" b="1" dirty="0"/>
          </a:p>
        </p:txBody>
      </p:sp>
      <p:sp>
        <p:nvSpPr>
          <p:cNvPr id="17" name="TextBox 16">
            <a:extLst>
              <a:ext uri="{FF2B5EF4-FFF2-40B4-BE49-F238E27FC236}">
                <a16:creationId xmlns:a16="http://schemas.microsoft.com/office/drawing/2014/main" id="{592224CD-6CFC-3D15-5D13-F95C77BDB8BF}"/>
              </a:ext>
            </a:extLst>
          </p:cNvPr>
          <p:cNvSpPr txBox="1"/>
          <p:nvPr/>
        </p:nvSpPr>
        <p:spPr>
          <a:xfrm>
            <a:off x="5418893" y="5248720"/>
            <a:ext cx="2072308" cy="369332"/>
          </a:xfrm>
          <a:prstGeom prst="rect">
            <a:avLst/>
          </a:prstGeom>
          <a:noFill/>
        </p:spPr>
        <p:txBody>
          <a:bodyPr wrap="square" rtlCol="1">
            <a:spAutoFit/>
          </a:bodyPr>
          <a:lstStyle/>
          <a:p>
            <a:r>
              <a:rPr lang="en-US" b="1" dirty="0"/>
              <a:t>Training loop</a:t>
            </a:r>
            <a:endParaRPr lang="he-IL" b="1" dirty="0"/>
          </a:p>
        </p:txBody>
      </p:sp>
      <p:sp>
        <p:nvSpPr>
          <p:cNvPr id="18" name="TextBox 17">
            <a:extLst>
              <a:ext uri="{FF2B5EF4-FFF2-40B4-BE49-F238E27FC236}">
                <a16:creationId xmlns:a16="http://schemas.microsoft.com/office/drawing/2014/main" id="{D57F0DDB-92A1-D685-49C2-9974DD6E64C6}"/>
              </a:ext>
            </a:extLst>
          </p:cNvPr>
          <p:cNvSpPr txBox="1"/>
          <p:nvPr/>
        </p:nvSpPr>
        <p:spPr>
          <a:xfrm>
            <a:off x="8944385" y="5248720"/>
            <a:ext cx="2072308" cy="369332"/>
          </a:xfrm>
          <a:prstGeom prst="rect">
            <a:avLst/>
          </a:prstGeom>
          <a:noFill/>
        </p:spPr>
        <p:txBody>
          <a:bodyPr wrap="square" rtlCol="1">
            <a:spAutoFit/>
          </a:bodyPr>
          <a:lstStyle/>
          <a:p>
            <a:r>
              <a:rPr lang="en-US" b="1" dirty="0"/>
              <a:t>Evaluation</a:t>
            </a:r>
            <a:endParaRPr lang="he-IL" b="1" dirty="0"/>
          </a:p>
        </p:txBody>
      </p:sp>
      <p:pic>
        <p:nvPicPr>
          <p:cNvPr id="24" name="Picture 23" descr="A blue rectangle with a white arrow pointing down&#10;&#10;Description automatically generated">
            <a:extLst>
              <a:ext uri="{FF2B5EF4-FFF2-40B4-BE49-F238E27FC236}">
                <a16:creationId xmlns:a16="http://schemas.microsoft.com/office/drawing/2014/main" id="{83C77A44-7042-8BBD-485F-75F6A3822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3401" y="2925038"/>
            <a:ext cx="812698" cy="812698"/>
          </a:xfrm>
          <a:prstGeom prst="rect">
            <a:avLst/>
          </a:prstGeom>
        </p:spPr>
      </p:pic>
      <p:pic>
        <p:nvPicPr>
          <p:cNvPr id="42" name="Picture 41" descr="A colorful graph with black background&#10;&#10;Description automatically generated with medium confidence">
            <a:extLst>
              <a:ext uri="{FF2B5EF4-FFF2-40B4-BE49-F238E27FC236}">
                <a16:creationId xmlns:a16="http://schemas.microsoft.com/office/drawing/2014/main" id="{BC9990F6-EB73-0EA2-D9F3-C27E123BF5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8965" y="2993369"/>
            <a:ext cx="709893" cy="709893"/>
          </a:xfrm>
          <a:prstGeom prst="rect">
            <a:avLst/>
          </a:prstGeom>
        </p:spPr>
      </p:pic>
      <p:pic>
        <p:nvPicPr>
          <p:cNvPr id="44" name="Picture 43">
            <a:extLst>
              <a:ext uri="{FF2B5EF4-FFF2-40B4-BE49-F238E27FC236}">
                <a16:creationId xmlns:a16="http://schemas.microsoft.com/office/drawing/2014/main" id="{5493EE3C-7EE8-6928-EC53-BE396351D5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1504" y="4437825"/>
            <a:ext cx="737798" cy="737798"/>
          </a:xfrm>
          <a:prstGeom prst="rect">
            <a:avLst/>
          </a:prstGeom>
        </p:spPr>
      </p:pic>
      <p:pic>
        <p:nvPicPr>
          <p:cNvPr id="46" name="Picture 45">
            <a:extLst>
              <a:ext uri="{FF2B5EF4-FFF2-40B4-BE49-F238E27FC236}">
                <a16:creationId xmlns:a16="http://schemas.microsoft.com/office/drawing/2014/main" id="{2336BF83-5517-D19A-281E-484A0A7C4C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74630" y="4549242"/>
            <a:ext cx="646184" cy="646184"/>
          </a:xfrm>
          <a:prstGeom prst="rect">
            <a:avLst/>
          </a:prstGeom>
        </p:spPr>
      </p:pic>
      <p:pic>
        <p:nvPicPr>
          <p:cNvPr id="48" name="Picture 47">
            <a:extLst>
              <a:ext uri="{FF2B5EF4-FFF2-40B4-BE49-F238E27FC236}">
                <a16:creationId xmlns:a16="http://schemas.microsoft.com/office/drawing/2014/main" id="{8E574539-F649-EFFB-22A2-AFD885EB69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99149" y="4578197"/>
            <a:ext cx="609524" cy="609524"/>
          </a:xfrm>
          <a:prstGeom prst="rect">
            <a:avLst/>
          </a:prstGeom>
        </p:spPr>
      </p:pic>
      <p:pic>
        <p:nvPicPr>
          <p:cNvPr id="50" name="Picture 49">
            <a:extLst>
              <a:ext uri="{FF2B5EF4-FFF2-40B4-BE49-F238E27FC236}">
                <a16:creationId xmlns:a16="http://schemas.microsoft.com/office/drawing/2014/main" id="{2189426E-AF34-5215-CFFC-C01F0BC8F2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95387" y="3075453"/>
            <a:ext cx="609524" cy="609524"/>
          </a:xfrm>
          <a:prstGeom prst="rect">
            <a:avLst/>
          </a:prstGeom>
        </p:spPr>
      </p:pic>
      <p:pic>
        <p:nvPicPr>
          <p:cNvPr id="52" name="Picture 51">
            <a:extLst>
              <a:ext uri="{FF2B5EF4-FFF2-40B4-BE49-F238E27FC236}">
                <a16:creationId xmlns:a16="http://schemas.microsoft.com/office/drawing/2014/main" id="{F2E20CC1-FEB6-D1E4-9E52-70E9D20D6E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75652" y="3077683"/>
            <a:ext cx="609524" cy="609524"/>
          </a:xfrm>
          <a:prstGeom prst="rect">
            <a:avLst/>
          </a:prstGeom>
        </p:spPr>
      </p:pic>
      <p:pic>
        <p:nvPicPr>
          <p:cNvPr id="54" name="Picture 53">
            <a:extLst>
              <a:ext uri="{FF2B5EF4-FFF2-40B4-BE49-F238E27FC236}">
                <a16:creationId xmlns:a16="http://schemas.microsoft.com/office/drawing/2014/main" id="{25FC6E7B-F6C7-E866-7110-B1E0BC81D7D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32208" y="3079513"/>
            <a:ext cx="609524" cy="609524"/>
          </a:xfrm>
          <a:prstGeom prst="rect">
            <a:avLst/>
          </a:prstGeom>
        </p:spPr>
      </p:pic>
    </p:spTree>
    <p:extLst>
      <p:ext uri="{BB962C8B-B14F-4D97-AF65-F5344CB8AC3E}">
        <p14:creationId xmlns:p14="http://schemas.microsoft.com/office/powerpoint/2010/main" val="157072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858299" y="725813"/>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Data </a:t>
            </a:r>
            <a:r>
              <a:rPr lang="en-US" sz="5400" dirty="0" err="1">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Variance&amp;Mean</a:t>
            </a: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28CBC139-DEE7-B862-DF9C-6A706568F646}"/>
              </a:ext>
            </a:extLst>
          </p:cNvPr>
          <p:cNvSpPr txBox="1"/>
          <p:nvPr/>
        </p:nvSpPr>
        <p:spPr>
          <a:xfrm>
            <a:off x="2812773" y="2050417"/>
            <a:ext cx="2698475" cy="369332"/>
          </a:xfrm>
          <a:prstGeom prst="rect">
            <a:avLst/>
          </a:prstGeom>
          <a:noFill/>
        </p:spPr>
        <p:txBody>
          <a:bodyPr wrap="square" rtlCol="1">
            <a:spAutoFit/>
          </a:bodyPr>
          <a:lstStyle/>
          <a:p>
            <a:r>
              <a:rPr lang="en-US" b="1" dirty="0"/>
              <a:t>3 LABELS CLASSIFICATION</a:t>
            </a:r>
            <a:endParaRPr lang="he-IL" b="1" dirty="0"/>
          </a:p>
        </p:txBody>
      </p:sp>
      <p:pic>
        <p:nvPicPr>
          <p:cNvPr id="7" name="Picture 6">
            <a:extLst>
              <a:ext uri="{FF2B5EF4-FFF2-40B4-BE49-F238E27FC236}">
                <a16:creationId xmlns:a16="http://schemas.microsoft.com/office/drawing/2014/main" id="{6F196DBF-E670-1C8F-983A-FA5103DCB8B1}"/>
              </a:ext>
            </a:extLst>
          </p:cNvPr>
          <p:cNvPicPr>
            <a:picLocks noChangeAspect="1"/>
          </p:cNvPicPr>
          <p:nvPr/>
        </p:nvPicPr>
        <p:blipFill>
          <a:blip r:embed="rId6"/>
          <a:stretch>
            <a:fillRect/>
          </a:stretch>
        </p:blipFill>
        <p:spPr>
          <a:xfrm>
            <a:off x="1263442" y="2598654"/>
            <a:ext cx="9362759" cy="3851842"/>
          </a:xfrm>
          <a:prstGeom prst="rect">
            <a:avLst/>
          </a:prstGeom>
        </p:spPr>
      </p:pic>
    </p:spTree>
    <p:extLst>
      <p:ext uri="{BB962C8B-B14F-4D97-AF65-F5344CB8AC3E}">
        <p14:creationId xmlns:p14="http://schemas.microsoft.com/office/powerpoint/2010/main" val="122336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858299" y="725813"/>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Data </a:t>
            </a:r>
            <a:r>
              <a:rPr lang="en-US" sz="5400" dirty="0" err="1">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Variance&amp;Mean</a:t>
            </a: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7A820DB9-9305-355B-284A-B3BFC3F125C2}"/>
              </a:ext>
            </a:extLst>
          </p:cNvPr>
          <p:cNvPicPr>
            <a:picLocks noChangeAspect="1"/>
          </p:cNvPicPr>
          <p:nvPr/>
        </p:nvPicPr>
        <p:blipFill>
          <a:blip r:embed="rId6"/>
          <a:stretch>
            <a:fillRect/>
          </a:stretch>
        </p:blipFill>
        <p:spPr>
          <a:xfrm>
            <a:off x="2090728" y="2929454"/>
            <a:ext cx="7887105" cy="3191039"/>
          </a:xfrm>
          <a:prstGeom prst="rect">
            <a:avLst/>
          </a:prstGeom>
        </p:spPr>
      </p:pic>
      <p:sp>
        <p:nvSpPr>
          <p:cNvPr id="5" name="TextBox 4">
            <a:extLst>
              <a:ext uri="{FF2B5EF4-FFF2-40B4-BE49-F238E27FC236}">
                <a16:creationId xmlns:a16="http://schemas.microsoft.com/office/drawing/2014/main" id="{28CBC139-DEE7-B862-DF9C-6A706568F646}"/>
              </a:ext>
            </a:extLst>
          </p:cNvPr>
          <p:cNvSpPr txBox="1"/>
          <p:nvPr/>
        </p:nvSpPr>
        <p:spPr>
          <a:xfrm>
            <a:off x="2812773" y="2050417"/>
            <a:ext cx="2698475" cy="369332"/>
          </a:xfrm>
          <a:prstGeom prst="rect">
            <a:avLst/>
          </a:prstGeom>
          <a:noFill/>
        </p:spPr>
        <p:txBody>
          <a:bodyPr wrap="square" rtlCol="1">
            <a:spAutoFit/>
          </a:bodyPr>
          <a:lstStyle/>
          <a:p>
            <a:r>
              <a:rPr lang="en-US" b="1" dirty="0"/>
              <a:t>BINARY CLASSIFICATION</a:t>
            </a:r>
            <a:endParaRPr lang="he-IL" b="1" dirty="0"/>
          </a:p>
        </p:txBody>
      </p:sp>
    </p:spTree>
    <p:extLst>
      <p:ext uri="{BB962C8B-B14F-4D97-AF65-F5344CB8AC3E}">
        <p14:creationId xmlns:p14="http://schemas.microsoft.com/office/powerpoint/2010/main" val="243870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5"/>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86" b="87800" l="14472" r="91057">
                        <a14:foregroundMark x1="14472" y1="87364" x2="14472" y2="87364"/>
                      </a14:backgroundRemoval>
                    </a14:imgEffect>
                  </a14:imgLayer>
                </a14:imgProps>
              </a:ext>
            </a:extLst>
          </a:blip>
          <a:srcRect l="10893" b="2262"/>
          <a:stretch/>
        </p:blipFill>
        <p:spPr>
          <a:xfrm>
            <a:off x="6488757" y="825555"/>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1678256" y="132666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DL</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Models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Rectangle: Rounded Corners 1">
            <a:extLst>
              <a:ext uri="{FF2B5EF4-FFF2-40B4-BE49-F238E27FC236}">
                <a16:creationId xmlns:a16="http://schemas.microsoft.com/office/drawing/2014/main" id="{3CBD5F9B-18C5-41FB-EE58-5C9785F809A0}"/>
              </a:ext>
            </a:extLst>
          </p:cNvPr>
          <p:cNvSpPr/>
          <p:nvPr/>
        </p:nvSpPr>
        <p:spPr>
          <a:xfrm>
            <a:off x="526780" y="2842591"/>
            <a:ext cx="2405269" cy="1227483"/>
          </a:xfrm>
          <a:prstGeom prst="roundRect">
            <a:avLst/>
          </a:prstGeom>
          <a:solidFill>
            <a:srgbClr val="27E19A"/>
          </a:solidFill>
          <a:ln>
            <a:solidFill>
              <a:srgbClr val="27E19A"/>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Rounded Corners 2">
            <a:extLst>
              <a:ext uri="{FF2B5EF4-FFF2-40B4-BE49-F238E27FC236}">
                <a16:creationId xmlns:a16="http://schemas.microsoft.com/office/drawing/2014/main" id="{F4C0AE60-9481-B752-CFFC-8E0489F16365}"/>
              </a:ext>
            </a:extLst>
          </p:cNvPr>
          <p:cNvSpPr/>
          <p:nvPr/>
        </p:nvSpPr>
        <p:spPr>
          <a:xfrm>
            <a:off x="1851998" y="3919330"/>
            <a:ext cx="2405269" cy="1227483"/>
          </a:xfrm>
          <a:prstGeom prst="roundRect">
            <a:avLst/>
          </a:prstGeom>
          <a:solidFill>
            <a:srgbClr val="FF7C80"/>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Rounded Corners 4">
            <a:extLst>
              <a:ext uri="{FF2B5EF4-FFF2-40B4-BE49-F238E27FC236}">
                <a16:creationId xmlns:a16="http://schemas.microsoft.com/office/drawing/2014/main" id="{B7FEAFB1-44BA-09E5-35AF-0101037C4A0B}"/>
              </a:ext>
            </a:extLst>
          </p:cNvPr>
          <p:cNvSpPr/>
          <p:nvPr/>
        </p:nvSpPr>
        <p:spPr>
          <a:xfrm>
            <a:off x="3236849" y="4986130"/>
            <a:ext cx="2405269" cy="1227483"/>
          </a:xfrm>
          <a:prstGeom prst="roundRect">
            <a:avLst/>
          </a:prstGeom>
          <a:solidFill>
            <a:srgbClr val="FFCB2B"/>
          </a:solidFill>
          <a:ln>
            <a:solidFill>
              <a:srgbClr val="FFCB2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 name="Straight Connector 8">
            <a:extLst>
              <a:ext uri="{FF2B5EF4-FFF2-40B4-BE49-F238E27FC236}">
                <a16:creationId xmlns:a16="http://schemas.microsoft.com/office/drawing/2014/main" id="{0E826957-8EA2-8F87-E7FB-7E293F1E1502}"/>
              </a:ext>
            </a:extLst>
          </p:cNvPr>
          <p:cNvCxnSpPr>
            <a:stCxn id="2" idx="3"/>
          </p:cNvCxnSpPr>
          <p:nvPr/>
        </p:nvCxnSpPr>
        <p:spPr>
          <a:xfrm flipV="1">
            <a:off x="2932049" y="3456332"/>
            <a:ext cx="844827" cy="1"/>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290849-9D30-492A-99AC-7FE05FF25B6C}"/>
              </a:ext>
            </a:extLst>
          </p:cNvPr>
          <p:cNvCxnSpPr>
            <a:cxnSpLocks/>
          </p:cNvCxnSpPr>
          <p:nvPr/>
        </p:nvCxnSpPr>
        <p:spPr>
          <a:xfrm flipV="1">
            <a:off x="3756914" y="3012137"/>
            <a:ext cx="556096" cy="449746"/>
          </a:xfrm>
          <a:prstGeom prst="line">
            <a:avLst/>
          </a:prstGeom>
          <a:ln w="38100">
            <a:solidFill>
              <a:srgbClr val="FF7C8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061F92D-F07F-3172-479C-E9FA2B838789}"/>
              </a:ext>
            </a:extLst>
          </p:cNvPr>
          <p:cNvSpPr/>
          <p:nvPr/>
        </p:nvSpPr>
        <p:spPr>
          <a:xfrm>
            <a:off x="4257267" y="2702379"/>
            <a:ext cx="420875" cy="379639"/>
          </a:xfrm>
          <a:prstGeom prst="ellipse">
            <a:avLst/>
          </a:prstGeom>
          <a:solidFill>
            <a:srgbClr val="27E19A"/>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3" name="Straight Connector 12">
            <a:extLst>
              <a:ext uri="{FF2B5EF4-FFF2-40B4-BE49-F238E27FC236}">
                <a16:creationId xmlns:a16="http://schemas.microsoft.com/office/drawing/2014/main" id="{68255B83-E23C-A5C5-E776-F71B457F351A}"/>
              </a:ext>
            </a:extLst>
          </p:cNvPr>
          <p:cNvCxnSpPr/>
          <p:nvPr/>
        </p:nvCxnSpPr>
        <p:spPr>
          <a:xfrm flipV="1">
            <a:off x="4264183" y="4568031"/>
            <a:ext cx="844827" cy="1"/>
          </a:xfrm>
          <a:prstGeom prst="line">
            <a:avLst/>
          </a:prstGeom>
          <a:ln w="38100">
            <a:solidFill>
              <a:srgbClr val="FFCB2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92C34B-FC59-5C8D-62B1-65AEBA4FBC5E}"/>
              </a:ext>
            </a:extLst>
          </p:cNvPr>
          <p:cNvCxnSpPr>
            <a:cxnSpLocks/>
          </p:cNvCxnSpPr>
          <p:nvPr/>
        </p:nvCxnSpPr>
        <p:spPr>
          <a:xfrm flipV="1">
            <a:off x="5089048" y="4123836"/>
            <a:ext cx="556096" cy="449746"/>
          </a:xfrm>
          <a:prstGeom prst="line">
            <a:avLst/>
          </a:prstGeom>
          <a:ln w="38100">
            <a:solidFill>
              <a:srgbClr val="FFCB2B"/>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4110C98E-E224-6CAB-DAC7-6A3987DFFEF0}"/>
              </a:ext>
            </a:extLst>
          </p:cNvPr>
          <p:cNvSpPr/>
          <p:nvPr/>
        </p:nvSpPr>
        <p:spPr>
          <a:xfrm>
            <a:off x="5589401" y="3814078"/>
            <a:ext cx="420875" cy="379639"/>
          </a:xfrm>
          <a:prstGeom prst="ellipse">
            <a:avLst/>
          </a:prstGeom>
          <a:solidFill>
            <a:srgbClr val="FF7C80"/>
          </a:solidFill>
          <a:ln>
            <a:solidFill>
              <a:srgbClr val="FFCB2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rgbClr val="FF7C80"/>
              </a:solidFill>
            </a:endParaRPr>
          </a:p>
        </p:txBody>
      </p:sp>
      <p:cxnSp>
        <p:nvCxnSpPr>
          <p:cNvPr id="17" name="Straight Connector 16">
            <a:extLst>
              <a:ext uri="{FF2B5EF4-FFF2-40B4-BE49-F238E27FC236}">
                <a16:creationId xmlns:a16="http://schemas.microsoft.com/office/drawing/2014/main" id="{E3B68437-6275-A6C4-273F-4B4CC08BD2EC}"/>
              </a:ext>
            </a:extLst>
          </p:cNvPr>
          <p:cNvCxnSpPr/>
          <p:nvPr/>
        </p:nvCxnSpPr>
        <p:spPr>
          <a:xfrm flipV="1">
            <a:off x="5627599" y="5633458"/>
            <a:ext cx="844827" cy="1"/>
          </a:xfrm>
          <a:prstGeom prst="line">
            <a:avLst/>
          </a:prstGeom>
          <a:ln w="38100">
            <a:solidFill>
              <a:srgbClr val="27E19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16B927-027C-01A0-74D2-E0E4286E908D}"/>
              </a:ext>
            </a:extLst>
          </p:cNvPr>
          <p:cNvCxnSpPr>
            <a:cxnSpLocks/>
          </p:cNvCxnSpPr>
          <p:nvPr/>
        </p:nvCxnSpPr>
        <p:spPr>
          <a:xfrm flipV="1">
            <a:off x="6452464" y="5189263"/>
            <a:ext cx="556096" cy="449746"/>
          </a:xfrm>
          <a:prstGeom prst="line">
            <a:avLst/>
          </a:prstGeom>
          <a:ln w="38100">
            <a:solidFill>
              <a:srgbClr val="27E19A"/>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D3FFD6-54E0-7CAC-D114-E3AE2F7BEC21}"/>
              </a:ext>
            </a:extLst>
          </p:cNvPr>
          <p:cNvSpPr/>
          <p:nvPr/>
        </p:nvSpPr>
        <p:spPr>
          <a:xfrm>
            <a:off x="6952817" y="4879505"/>
            <a:ext cx="420875" cy="379639"/>
          </a:xfrm>
          <a:prstGeom prst="ellipse">
            <a:avLst/>
          </a:prstGeom>
          <a:solidFill>
            <a:srgbClr val="FFCB2B"/>
          </a:solidFill>
          <a:ln>
            <a:solidFill>
              <a:srgbClr val="27E19A"/>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FE784B9A-51FE-CFCF-930F-4A7850CDDC74}"/>
              </a:ext>
            </a:extLst>
          </p:cNvPr>
          <p:cNvSpPr txBox="1"/>
          <p:nvPr/>
        </p:nvSpPr>
        <p:spPr>
          <a:xfrm>
            <a:off x="831344" y="3146229"/>
            <a:ext cx="1877786" cy="523220"/>
          </a:xfrm>
          <a:prstGeom prst="rect">
            <a:avLst/>
          </a:prstGeom>
          <a:noFill/>
        </p:spPr>
        <p:txBody>
          <a:bodyPr wrap="square" rtlCol="1">
            <a:spAutoFit/>
          </a:bodyPr>
          <a:lstStyle/>
          <a:p>
            <a:r>
              <a:rPr lang="en-US" sz="2800" dirty="0"/>
              <a:t>CNN LSTM</a:t>
            </a:r>
            <a:endParaRPr lang="he-IL" sz="2800" dirty="0"/>
          </a:p>
        </p:txBody>
      </p:sp>
      <p:sp>
        <p:nvSpPr>
          <p:cNvPr id="21" name="TextBox 20">
            <a:extLst>
              <a:ext uri="{FF2B5EF4-FFF2-40B4-BE49-F238E27FC236}">
                <a16:creationId xmlns:a16="http://schemas.microsoft.com/office/drawing/2014/main" id="{6D4A66B7-86D5-F4C9-B577-2E741A8B2DD1}"/>
              </a:ext>
            </a:extLst>
          </p:cNvPr>
          <p:cNvSpPr txBox="1"/>
          <p:nvPr/>
        </p:nvSpPr>
        <p:spPr>
          <a:xfrm>
            <a:off x="1994279" y="4283190"/>
            <a:ext cx="2445204" cy="523220"/>
          </a:xfrm>
          <a:prstGeom prst="rect">
            <a:avLst/>
          </a:prstGeom>
          <a:noFill/>
        </p:spPr>
        <p:txBody>
          <a:bodyPr wrap="square" rtlCol="1">
            <a:spAutoFit/>
          </a:bodyPr>
          <a:lstStyle/>
          <a:p>
            <a:r>
              <a:rPr lang="en-US" sz="2800" dirty="0"/>
              <a:t>ClassifierCNN</a:t>
            </a:r>
            <a:endParaRPr lang="he-IL" sz="2800" dirty="0"/>
          </a:p>
        </p:txBody>
      </p:sp>
      <p:sp>
        <p:nvSpPr>
          <p:cNvPr id="22" name="TextBox 21">
            <a:extLst>
              <a:ext uri="{FF2B5EF4-FFF2-40B4-BE49-F238E27FC236}">
                <a16:creationId xmlns:a16="http://schemas.microsoft.com/office/drawing/2014/main" id="{19227F18-9924-DC8E-8615-F61A4E45D14F}"/>
              </a:ext>
            </a:extLst>
          </p:cNvPr>
          <p:cNvSpPr txBox="1"/>
          <p:nvPr/>
        </p:nvSpPr>
        <p:spPr>
          <a:xfrm>
            <a:off x="3455540" y="5326533"/>
            <a:ext cx="2445204" cy="523220"/>
          </a:xfrm>
          <a:prstGeom prst="rect">
            <a:avLst/>
          </a:prstGeom>
          <a:noFill/>
        </p:spPr>
        <p:txBody>
          <a:bodyPr wrap="square" rtlCol="1">
            <a:spAutoFit/>
          </a:bodyPr>
          <a:lstStyle/>
          <a:p>
            <a:r>
              <a:rPr lang="en-US" sz="2800" dirty="0"/>
              <a:t>Transformer</a:t>
            </a:r>
            <a:endParaRPr lang="he-IL" sz="2800" dirty="0"/>
          </a:p>
        </p:txBody>
      </p:sp>
      <p:pic>
        <p:nvPicPr>
          <p:cNvPr id="23" name="animation_ll71iiwk">
            <a:hlinkClick r:id="" action="ppaction://media"/>
            <a:extLst>
              <a:ext uri="{FF2B5EF4-FFF2-40B4-BE49-F238E27FC236}">
                <a16:creationId xmlns:a16="http://schemas.microsoft.com/office/drawing/2014/main" id="{A8B96FCF-CD8A-A2CF-FA06-38724BD107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0101" r="1968"/>
          <a:stretch/>
        </p:blipFill>
        <p:spPr>
          <a:xfrm>
            <a:off x="7646068" y="2365252"/>
            <a:ext cx="4229100" cy="4276811"/>
          </a:xfrm>
          <a:prstGeom prst="rect">
            <a:avLst/>
          </a:prstGeom>
        </p:spPr>
      </p:pic>
    </p:spTree>
    <p:extLst>
      <p:ext uri="{BB962C8B-B14F-4D97-AF65-F5344CB8AC3E}">
        <p14:creationId xmlns:p14="http://schemas.microsoft.com/office/powerpoint/2010/main" val="5294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488757" y="378291"/>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1678256" y="879399"/>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DL</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Models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white circle with black text&#10;&#10;Description automatically generated">
            <a:extLst>
              <a:ext uri="{FF2B5EF4-FFF2-40B4-BE49-F238E27FC236}">
                <a16:creationId xmlns:a16="http://schemas.microsoft.com/office/drawing/2014/main" id="{EBFC80D6-0E7F-5C8C-D591-8ABC2A6A5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6260" y="2090059"/>
            <a:ext cx="812698" cy="812698"/>
          </a:xfrm>
          <a:prstGeom prst="rect">
            <a:avLst/>
          </a:prstGeom>
        </p:spPr>
      </p:pic>
      <p:grpSp>
        <p:nvGrpSpPr>
          <p:cNvPr id="13" name="Group 12">
            <a:extLst>
              <a:ext uri="{FF2B5EF4-FFF2-40B4-BE49-F238E27FC236}">
                <a16:creationId xmlns:a16="http://schemas.microsoft.com/office/drawing/2014/main" id="{A7F45906-7A4B-7CD6-B885-11D44534903E}"/>
              </a:ext>
            </a:extLst>
          </p:cNvPr>
          <p:cNvGrpSpPr/>
          <p:nvPr/>
        </p:nvGrpSpPr>
        <p:grpSpPr>
          <a:xfrm>
            <a:off x="9553794" y="2090059"/>
            <a:ext cx="812698" cy="812698"/>
            <a:chOff x="9611720" y="2540603"/>
            <a:chExt cx="812698" cy="812698"/>
          </a:xfrm>
        </p:grpSpPr>
        <p:pic>
          <p:nvPicPr>
            <p:cNvPr id="10" name="Picture 9" descr="A white circle with black text&#10;&#10;Description automatically generated">
              <a:extLst>
                <a:ext uri="{FF2B5EF4-FFF2-40B4-BE49-F238E27FC236}">
                  <a16:creationId xmlns:a16="http://schemas.microsoft.com/office/drawing/2014/main" id="{015BE4EB-C84B-2541-B49D-FFFD236BE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1720" y="2540603"/>
              <a:ext cx="812698" cy="812698"/>
            </a:xfrm>
            <a:prstGeom prst="rect">
              <a:avLst/>
            </a:prstGeom>
          </p:spPr>
        </p:pic>
        <p:sp>
          <p:nvSpPr>
            <p:cNvPr id="12" name="Rectangle 11">
              <a:extLst>
                <a:ext uri="{FF2B5EF4-FFF2-40B4-BE49-F238E27FC236}">
                  <a16:creationId xmlns:a16="http://schemas.microsoft.com/office/drawing/2014/main" id="{992E9724-6C49-8C2E-05B8-7B002757C321}"/>
                </a:ext>
              </a:extLst>
            </p:cNvPr>
            <p:cNvSpPr/>
            <p:nvPr/>
          </p:nvSpPr>
          <p:spPr>
            <a:xfrm>
              <a:off x="9771732" y="2815235"/>
              <a:ext cx="371934" cy="155830"/>
            </a:xfrm>
            <a:prstGeom prst="rect">
              <a:avLst/>
            </a:prstGeom>
            <a:solidFill>
              <a:srgbClr val="F7F5FB"/>
            </a:solidFill>
            <a:ln>
              <a:solidFill>
                <a:srgbClr val="F7F5F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4CEED5D-43DA-0CDC-88EE-C8D28EEE66A4}"/>
                </a:ext>
              </a:extLst>
            </p:cNvPr>
            <p:cNvSpPr txBox="1"/>
            <p:nvPr/>
          </p:nvSpPr>
          <p:spPr>
            <a:xfrm>
              <a:off x="9690650" y="2708484"/>
              <a:ext cx="592673" cy="369332"/>
            </a:xfrm>
            <a:prstGeom prst="rect">
              <a:avLst/>
            </a:prstGeom>
            <a:noFill/>
          </p:spPr>
          <p:txBody>
            <a:bodyPr wrap="square" rtlCol="1">
              <a:spAutoFit/>
            </a:bodyPr>
            <a:lstStyle/>
            <a:p>
              <a:r>
                <a:rPr lang="en-US" dirty="0">
                  <a:latin typeface="Consolas" panose="020B0609020204030204" pitchFamily="49" charset="0"/>
                </a:rPr>
                <a:t>WHY</a:t>
              </a:r>
              <a:endParaRPr lang="he-IL" dirty="0">
                <a:latin typeface="Consolas" panose="020B0609020204030204" pitchFamily="49" charset="0"/>
              </a:endParaRPr>
            </a:p>
          </p:txBody>
        </p:sp>
      </p:grpSp>
      <p:sp>
        <p:nvSpPr>
          <p:cNvPr id="15" name="TextBox 14">
            <a:extLst>
              <a:ext uri="{FF2B5EF4-FFF2-40B4-BE49-F238E27FC236}">
                <a16:creationId xmlns:a16="http://schemas.microsoft.com/office/drawing/2014/main" id="{C6B8A715-0567-E376-55EE-1B15448AF6A4}"/>
              </a:ext>
            </a:extLst>
          </p:cNvPr>
          <p:cNvSpPr txBox="1"/>
          <p:nvPr/>
        </p:nvSpPr>
        <p:spPr>
          <a:xfrm>
            <a:off x="3935896" y="1618063"/>
            <a:ext cx="1212574" cy="369332"/>
          </a:xfrm>
          <a:prstGeom prst="rect">
            <a:avLst/>
          </a:prstGeom>
          <a:noFill/>
        </p:spPr>
        <p:txBody>
          <a:bodyPr wrap="square" rtlCol="1">
            <a:spAutoFit/>
          </a:bodyPr>
          <a:lstStyle/>
          <a:p>
            <a:r>
              <a:rPr lang="en-US" b="1" dirty="0"/>
              <a:t>CNN-LSTM</a:t>
            </a:r>
            <a:endParaRPr lang="he-IL" b="1" dirty="0"/>
          </a:p>
        </p:txBody>
      </p:sp>
      <p:pic>
        <p:nvPicPr>
          <p:cNvPr id="17" name="Picture 16">
            <a:extLst>
              <a:ext uri="{FF2B5EF4-FFF2-40B4-BE49-F238E27FC236}">
                <a16:creationId xmlns:a16="http://schemas.microsoft.com/office/drawing/2014/main" id="{12EDB13B-E378-39AD-F2C9-BE7CDF6BBA96}"/>
              </a:ext>
            </a:extLst>
          </p:cNvPr>
          <p:cNvPicPr>
            <a:picLocks noChangeAspect="1"/>
          </p:cNvPicPr>
          <p:nvPr/>
        </p:nvPicPr>
        <p:blipFill>
          <a:blip r:embed="rId7"/>
          <a:stretch>
            <a:fillRect/>
          </a:stretch>
        </p:blipFill>
        <p:spPr>
          <a:xfrm>
            <a:off x="650511" y="3160644"/>
            <a:ext cx="412976" cy="3039506"/>
          </a:xfrm>
          <a:prstGeom prst="rect">
            <a:avLst/>
          </a:prstGeom>
        </p:spPr>
      </p:pic>
      <p:sp>
        <p:nvSpPr>
          <p:cNvPr id="18" name="TextBox 17">
            <a:extLst>
              <a:ext uri="{FF2B5EF4-FFF2-40B4-BE49-F238E27FC236}">
                <a16:creationId xmlns:a16="http://schemas.microsoft.com/office/drawing/2014/main" id="{18AA446C-8D80-D80C-45AA-AEF9C4E9EDE3}"/>
              </a:ext>
            </a:extLst>
          </p:cNvPr>
          <p:cNvSpPr txBox="1"/>
          <p:nvPr/>
        </p:nvSpPr>
        <p:spPr>
          <a:xfrm>
            <a:off x="163995" y="6193313"/>
            <a:ext cx="2509631" cy="646331"/>
          </a:xfrm>
          <a:prstGeom prst="rect">
            <a:avLst/>
          </a:prstGeom>
          <a:noFill/>
        </p:spPr>
        <p:txBody>
          <a:bodyPr wrap="square" rtlCol="1">
            <a:spAutoFit/>
          </a:bodyPr>
          <a:lstStyle/>
          <a:p>
            <a:r>
              <a:rPr lang="en-US" b="1" dirty="0"/>
              <a:t>Input data </a:t>
            </a:r>
            <a:br>
              <a:rPr lang="en-US" b="1" dirty="0"/>
            </a:br>
            <a:r>
              <a:rPr lang="en-US" b="1" dirty="0"/>
              <a:t>– 1D arrays</a:t>
            </a:r>
            <a:endParaRPr lang="he-IL" b="1" dirty="0"/>
          </a:p>
        </p:txBody>
      </p:sp>
      <p:sp>
        <p:nvSpPr>
          <p:cNvPr id="19" name="Rectangle 18">
            <a:extLst>
              <a:ext uri="{FF2B5EF4-FFF2-40B4-BE49-F238E27FC236}">
                <a16:creationId xmlns:a16="http://schemas.microsoft.com/office/drawing/2014/main" id="{93687B28-5F07-1203-8C7E-54A282D0C934}"/>
              </a:ext>
            </a:extLst>
          </p:cNvPr>
          <p:cNvSpPr/>
          <p:nvPr/>
        </p:nvSpPr>
        <p:spPr>
          <a:xfrm>
            <a:off x="2335484" y="3637719"/>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C4A2D49D-4C3B-F7C6-CA84-A5EFA81E8F28}"/>
              </a:ext>
            </a:extLst>
          </p:cNvPr>
          <p:cNvSpPr/>
          <p:nvPr/>
        </p:nvSpPr>
        <p:spPr>
          <a:xfrm>
            <a:off x="2164751" y="3742495"/>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590409C4-0F40-1E63-7AA4-D1E1DC421FA9}"/>
              </a:ext>
            </a:extLst>
          </p:cNvPr>
          <p:cNvSpPr/>
          <p:nvPr/>
        </p:nvSpPr>
        <p:spPr>
          <a:xfrm>
            <a:off x="1941121" y="3832361"/>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A97A5EB4-E7B7-0560-4969-845D54C00EAF}"/>
              </a:ext>
            </a:extLst>
          </p:cNvPr>
          <p:cNvSpPr/>
          <p:nvPr/>
        </p:nvSpPr>
        <p:spPr>
          <a:xfrm>
            <a:off x="1771935" y="3932579"/>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4" name="Straight Arrow Connector 23">
            <a:extLst>
              <a:ext uri="{FF2B5EF4-FFF2-40B4-BE49-F238E27FC236}">
                <a16:creationId xmlns:a16="http://schemas.microsoft.com/office/drawing/2014/main" id="{14EB8918-B72D-C511-296D-5A7ADFC0B430}"/>
              </a:ext>
            </a:extLst>
          </p:cNvPr>
          <p:cNvCxnSpPr/>
          <p:nvPr/>
        </p:nvCxnSpPr>
        <p:spPr>
          <a:xfrm>
            <a:off x="1172817" y="4793972"/>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C15AB9F-1A6A-8FCC-CB09-AF7929205E62}"/>
              </a:ext>
            </a:extLst>
          </p:cNvPr>
          <p:cNvSpPr txBox="1"/>
          <p:nvPr/>
        </p:nvSpPr>
        <p:spPr>
          <a:xfrm>
            <a:off x="1678255" y="6182289"/>
            <a:ext cx="1775593" cy="646331"/>
          </a:xfrm>
          <a:prstGeom prst="rect">
            <a:avLst/>
          </a:prstGeom>
          <a:noFill/>
        </p:spPr>
        <p:txBody>
          <a:bodyPr wrap="square" rtlCol="1">
            <a:spAutoFit/>
          </a:bodyPr>
          <a:lstStyle/>
          <a:p>
            <a:r>
              <a:rPr lang="en-US" b="1" dirty="0"/>
              <a:t>4 </a:t>
            </a:r>
            <a:r>
              <a:rPr lang="en-US" b="1" i="0" dirty="0">
                <a:effectLst/>
                <a:latin typeface="Söhne"/>
              </a:rPr>
              <a:t>convolutional</a:t>
            </a:r>
            <a:r>
              <a:rPr lang="en-US" b="1" dirty="0"/>
              <a:t> layers</a:t>
            </a:r>
            <a:endParaRPr lang="he-IL" b="1" dirty="0"/>
          </a:p>
        </p:txBody>
      </p:sp>
      <p:cxnSp>
        <p:nvCxnSpPr>
          <p:cNvPr id="26" name="Straight Arrow Connector 25">
            <a:extLst>
              <a:ext uri="{FF2B5EF4-FFF2-40B4-BE49-F238E27FC236}">
                <a16:creationId xmlns:a16="http://schemas.microsoft.com/office/drawing/2014/main" id="{8A48D2D1-20E5-489C-E43D-F01A3A96E62A}"/>
              </a:ext>
            </a:extLst>
          </p:cNvPr>
          <p:cNvCxnSpPr/>
          <p:nvPr/>
        </p:nvCxnSpPr>
        <p:spPr>
          <a:xfrm>
            <a:off x="3049656" y="47856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962D5339-29EE-FCAF-57DA-D2BCC7200D4A}"/>
              </a:ext>
            </a:extLst>
          </p:cNvPr>
          <p:cNvSpPr/>
          <p:nvPr/>
        </p:nvSpPr>
        <p:spPr>
          <a:xfrm>
            <a:off x="3822822" y="4204872"/>
            <a:ext cx="556807" cy="1178200"/>
          </a:xfrm>
          <a:prstGeom prst="rect">
            <a:avLst/>
          </a:prstGeom>
          <a:solidFill>
            <a:srgbClr val="27E19A"/>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44D7CA50-005D-06E8-83F0-908313FCEF7E}"/>
              </a:ext>
            </a:extLst>
          </p:cNvPr>
          <p:cNvSpPr txBox="1"/>
          <p:nvPr/>
        </p:nvSpPr>
        <p:spPr>
          <a:xfrm>
            <a:off x="3491832" y="6182288"/>
            <a:ext cx="1775593" cy="369332"/>
          </a:xfrm>
          <a:prstGeom prst="rect">
            <a:avLst/>
          </a:prstGeom>
          <a:noFill/>
        </p:spPr>
        <p:txBody>
          <a:bodyPr wrap="square" rtlCol="1">
            <a:spAutoFit/>
          </a:bodyPr>
          <a:lstStyle/>
          <a:p>
            <a:r>
              <a:rPr lang="en-US" b="1" dirty="0"/>
              <a:t>LSTM Layer</a:t>
            </a:r>
            <a:endParaRPr lang="he-IL" b="1" dirty="0"/>
          </a:p>
        </p:txBody>
      </p:sp>
      <p:cxnSp>
        <p:nvCxnSpPr>
          <p:cNvPr id="29" name="Straight Arrow Connector 28">
            <a:extLst>
              <a:ext uri="{FF2B5EF4-FFF2-40B4-BE49-F238E27FC236}">
                <a16:creationId xmlns:a16="http://schemas.microsoft.com/office/drawing/2014/main" id="{519DEA7A-3FCF-65DB-C590-E751A63CD182}"/>
              </a:ext>
            </a:extLst>
          </p:cNvPr>
          <p:cNvCxnSpPr/>
          <p:nvPr/>
        </p:nvCxnSpPr>
        <p:spPr>
          <a:xfrm>
            <a:off x="4578427" y="47740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580A5665-CC9B-E3AF-514A-17342742F33F}"/>
              </a:ext>
            </a:extLst>
          </p:cNvPr>
          <p:cNvSpPr/>
          <p:nvPr/>
        </p:nvSpPr>
        <p:spPr>
          <a:xfrm>
            <a:off x="5267425" y="4184987"/>
            <a:ext cx="556807" cy="1178200"/>
          </a:xfrm>
          <a:prstGeom prst="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6C599D22-DE37-50FD-D6B7-838462CB45C0}"/>
              </a:ext>
            </a:extLst>
          </p:cNvPr>
          <p:cNvSpPr txBox="1"/>
          <p:nvPr/>
        </p:nvSpPr>
        <p:spPr>
          <a:xfrm>
            <a:off x="4996468" y="6200150"/>
            <a:ext cx="1775593" cy="369332"/>
          </a:xfrm>
          <a:prstGeom prst="rect">
            <a:avLst/>
          </a:prstGeom>
          <a:noFill/>
        </p:spPr>
        <p:txBody>
          <a:bodyPr wrap="square" rtlCol="1">
            <a:spAutoFit/>
          </a:bodyPr>
          <a:lstStyle/>
          <a:p>
            <a:r>
              <a:rPr lang="en-US" b="1" dirty="0"/>
              <a:t>FC layer</a:t>
            </a:r>
            <a:endParaRPr lang="he-IL" b="1" dirty="0"/>
          </a:p>
        </p:txBody>
      </p:sp>
      <p:cxnSp>
        <p:nvCxnSpPr>
          <p:cNvPr id="32" name="Straight Arrow Connector 31">
            <a:extLst>
              <a:ext uri="{FF2B5EF4-FFF2-40B4-BE49-F238E27FC236}">
                <a16:creationId xmlns:a16="http://schemas.microsoft.com/office/drawing/2014/main" id="{948378A6-E3E3-AD84-E2A3-6ED9F0CD4BC7}"/>
              </a:ext>
            </a:extLst>
          </p:cNvPr>
          <p:cNvCxnSpPr/>
          <p:nvPr/>
        </p:nvCxnSpPr>
        <p:spPr>
          <a:xfrm>
            <a:off x="6052731" y="47740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B5D1C462-134D-E721-1CC2-B19289619CDA}"/>
              </a:ext>
            </a:extLst>
          </p:cNvPr>
          <p:cNvSpPr/>
          <p:nvPr/>
        </p:nvSpPr>
        <p:spPr>
          <a:xfrm>
            <a:off x="6754763" y="4170077"/>
            <a:ext cx="556807" cy="1178200"/>
          </a:xfrm>
          <a:prstGeom prst="rect">
            <a:avLst/>
          </a:prstGeom>
          <a:solidFill>
            <a:srgbClr val="4E3DE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C11C6BD0-064D-86B6-220C-1120BBF45BC0}"/>
              </a:ext>
            </a:extLst>
          </p:cNvPr>
          <p:cNvSpPr txBox="1"/>
          <p:nvPr/>
        </p:nvSpPr>
        <p:spPr>
          <a:xfrm>
            <a:off x="6515470" y="6155573"/>
            <a:ext cx="2955657" cy="646331"/>
          </a:xfrm>
          <a:prstGeom prst="rect">
            <a:avLst/>
          </a:prstGeom>
          <a:noFill/>
        </p:spPr>
        <p:txBody>
          <a:bodyPr wrap="square" rtlCol="1">
            <a:spAutoFit/>
          </a:bodyPr>
          <a:lstStyle/>
          <a:p>
            <a:r>
              <a:rPr lang="en-US" b="1" dirty="0"/>
              <a:t>Output Layer (after SoftMax/Sigmoid activation)</a:t>
            </a:r>
            <a:endParaRPr lang="he-IL" b="1" dirty="0"/>
          </a:p>
        </p:txBody>
      </p:sp>
      <p:sp>
        <p:nvSpPr>
          <p:cNvPr id="35" name="TextBox 34">
            <a:extLst>
              <a:ext uri="{FF2B5EF4-FFF2-40B4-BE49-F238E27FC236}">
                <a16:creationId xmlns:a16="http://schemas.microsoft.com/office/drawing/2014/main" id="{61DEA4E3-3C8E-50BE-70CC-07536B430527}"/>
              </a:ext>
            </a:extLst>
          </p:cNvPr>
          <p:cNvSpPr txBox="1"/>
          <p:nvPr/>
        </p:nvSpPr>
        <p:spPr>
          <a:xfrm>
            <a:off x="8756374" y="3588026"/>
            <a:ext cx="3001617" cy="1477328"/>
          </a:xfrm>
          <a:prstGeom prst="rect">
            <a:avLst/>
          </a:prstGeom>
          <a:noFill/>
        </p:spPr>
        <p:txBody>
          <a:bodyPr wrap="square" rtlCol="1">
            <a:spAutoFit/>
          </a:bodyPr>
          <a:lstStyle/>
          <a:p>
            <a:pPr marL="285750" indent="-285750">
              <a:buFont typeface="Wingdings" panose="05000000000000000000" pitchFamily="2" charset="2"/>
              <a:buChar char="ü"/>
            </a:pPr>
            <a:r>
              <a:rPr lang="en-US" b="1" i="0" dirty="0">
                <a:effectLst/>
                <a:latin typeface="Söhne"/>
              </a:rPr>
              <a:t>Sequential Data Handling</a:t>
            </a:r>
          </a:p>
          <a:p>
            <a:pPr marL="285750" indent="-285750">
              <a:buFont typeface="Wingdings" panose="05000000000000000000" pitchFamily="2" charset="2"/>
              <a:buChar char="ü"/>
            </a:pPr>
            <a:r>
              <a:rPr lang="en-US" b="1" i="0" dirty="0">
                <a:effectLst/>
                <a:latin typeface="Söhne"/>
              </a:rPr>
              <a:t>Hierarchical Features</a:t>
            </a:r>
            <a:endParaRPr lang="en-US" b="1" dirty="0">
              <a:latin typeface="Söhne"/>
            </a:endParaRPr>
          </a:p>
          <a:p>
            <a:pPr marL="285750" indent="-285750">
              <a:buFont typeface="Wingdings" panose="05000000000000000000" pitchFamily="2" charset="2"/>
              <a:buChar char="ü"/>
            </a:pPr>
            <a:r>
              <a:rPr lang="en-US" b="1" i="0" dirty="0">
                <a:effectLst/>
                <a:latin typeface="Söhne"/>
              </a:rPr>
              <a:t>Flexibility</a:t>
            </a:r>
          </a:p>
          <a:p>
            <a:pPr marL="285750" indent="-285750">
              <a:buFont typeface="Wingdings" panose="05000000000000000000" pitchFamily="2" charset="2"/>
              <a:buChar char="ü"/>
            </a:pPr>
            <a:r>
              <a:rPr lang="en-US" b="1" i="0" dirty="0">
                <a:effectLst/>
                <a:latin typeface="Söhne"/>
              </a:rPr>
              <a:t>Effective Feature Extraction</a:t>
            </a:r>
            <a:endParaRPr lang="he-IL" dirty="0"/>
          </a:p>
        </p:txBody>
      </p:sp>
    </p:spTree>
    <p:extLst>
      <p:ext uri="{BB962C8B-B14F-4D97-AF65-F5344CB8AC3E}">
        <p14:creationId xmlns:p14="http://schemas.microsoft.com/office/powerpoint/2010/main" val="140831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488757" y="378291"/>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1678256" y="879399"/>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DL</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Models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white circle with black text&#10;&#10;Description automatically generated">
            <a:extLst>
              <a:ext uri="{FF2B5EF4-FFF2-40B4-BE49-F238E27FC236}">
                <a16:creationId xmlns:a16="http://schemas.microsoft.com/office/drawing/2014/main" id="{EBFC80D6-0E7F-5C8C-D591-8ABC2A6A5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6260" y="2090059"/>
            <a:ext cx="812698" cy="812698"/>
          </a:xfrm>
          <a:prstGeom prst="rect">
            <a:avLst/>
          </a:prstGeom>
        </p:spPr>
      </p:pic>
      <p:grpSp>
        <p:nvGrpSpPr>
          <p:cNvPr id="13" name="Group 12">
            <a:extLst>
              <a:ext uri="{FF2B5EF4-FFF2-40B4-BE49-F238E27FC236}">
                <a16:creationId xmlns:a16="http://schemas.microsoft.com/office/drawing/2014/main" id="{A7F45906-7A4B-7CD6-B885-11D44534903E}"/>
              </a:ext>
            </a:extLst>
          </p:cNvPr>
          <p:cNvGrpSpPr/>
          <p:nvPr/>
        </p:nvGrpSpPr>
        <p:grpSpPr>
          <a:xfrm>
            <a:off x="9553794" y="2060646"/>
            <a:ext cx="812698" cy="812698"/>
            <a:chOff x="9611720" y="2540603"/>
            <a:chExt cx="812698" cy="812698"/>
          </a:xfrm>
        </p:grpSpPr>
        <p:pic>
          <p:nvPicPr>
            <p:cNvPr id="10" name="Picture 9" descr="A white circle with black text&#10;&#10;Description automatically generated">
              <a:extLst>
                <a:ext uri="{FF2B5EF4-FFF2-40B4-BE49-F238E27FC236}">
                  <a16:creationId xmlns:a16="http://schemas.microsoft.com/office/drawing/2014/main" id="{015BE4EB-C84B-2541-B49D-FFFD236BE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1720" y="2540603"/>
              <a:ext cx="812698" cy="812698"/>
            </a:xfrm>
            <a:prstGeom prst="rect">
              <a:avLst/>
            </a:prstGeom>
          </p:spPr>
        </p:pic>
        <p:sp>
          <p:nvSpPr>
            <p:cNvPr id="12" name="Rectangle 11">
              <a:extLst>
                <a:ext uri="{FF2B5EF4-FFF2-40B4-BE49-F238E27FC236}">
                  <a16:creationId xmlns:a16="http://schemas.microsoft.com/office/drawing/2014/main" id="{992E9724-6C49-8C2E-05B8-7B002757C321}"/>
                </a:ext>
              </a:extLst>
            </p:cNvPr>
            <p:cNvSpPr/>
            <p:nvPr/>
          </p:nvSpPr>
          <p:spPr>
            <a:xfrm>
              <a:off x="9771732" y="2815235"/>
              <a:ext cx="371934" cy="155830"/>
            </a:xfrm>
            <a:prstGeom prst="rect">
              <a:avLst/>
            </a:prstGeom>
            <a:solidFill>
              <a:srgbClr val="F7F5FB"/>
            </a:solidFill>
            <a:ln>
              <a:solidFill>
                <a:srgbClr val="F7F5F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4CEED5D-43DA-0CDC-88EE-C8D28EEE66A4}"/>
                </a:ext>
              </a:extLst>
            </p:cNvPr>
            <p:cNvSpPr txBox="1"/>
            <p:nvPr/>
          </p:nvSpPr>
          <p:spPr>
            <a:xfrm>
              <a:off x="9690650" y="2708484"/>
              <a:ext cx="592673" cy="369332"/>
            </a:xfrm>
            <a:prstGeom prst="rect">
              <a:avLst/>
            </a:prstGeom>
            <a:noFill/>
          </p:spPr>
          <p:txBody>
            <a:bodyPr wrap="square" rtlCol="1">
              <a:spAutoFit/>
            </a:bodyPr>
            <a:lstStyle/>
            <a:p>
              <a:r>
                <a:rPr lang="en-US" dirty="0">
                  <a:latin typeface="Consolas" panose="020B0609020204030204" pitchFamily="49" charset="0"/>
                </a:rPr>
                <a:t>WHY</a:t>
              </a:r>
              <a:endParaRPr lang="he-IL" dirty="0">
                <a:latin typeface="Consolas" panose="020B0609020204030204" pitchFamily="49" charset="0"/>
              </a:endParaRPr>
            </a:p>
          </p:txBody>
        </p:sp>
      </p:grpSp>
      <p:sp>
        <p:nvSpPr>
          <p:cNvPr id="15" name="TextBox 14">
            <a:extLst>
              <a:ext uri="{FF2B5EF4-FFF2-40B4-BE49-F238E27FC236}">
                <a16:creationId xmlns:a16="http://schemas.microsoft.com/office/drawing/2014/main" id="{C6B8A715-0567-E376-55EE-1B15448AF6A4}"/>
              </a:ext>
            </a:extLst>
          </p:cNvPr>
          <p:cNvSpPr txBox="1"/>
          <p:nvPr/>
        </p:nvSpPr>
        <p:spPr>
          <a:xfrm>
            <a:off x="3935895" y="1618063"/>
            <a:ext cx="1560443" cy="369332"/>
          </a:xfrm>
          <a:prstGeom prst="rect">
            <a:avLst/>
          </a:prstGeom>
          <a:noFill/>
        </p:spPr>
        <p:txBody>
          <a:bodyPr wrap="square" rtlCol="1">
            <a:spAutoFit/>
          </a:bodyPr>
          <a:lstStyle/>
          <a:p>
            <a:r>
              <a:rPr lang="en-US" b="1" dirty="0"/>
              <a:t>ClassifierCNN</a:t>
            </a:r>
            <a:endParaRPr lang="he-IL" b="1" dirty="0"/>
          </a:p>
        </p:txBody>
      </p:sp>
      <p:pic>
        <p:nvPicPr>
          <p:cNvPr id="17" name="Picture 16">
            <a:extLst>
              <a:ext uri="{FF2B5EF4-FFF2-40B4-BE49-F238E27FC236}">
                <a16:creationId xmlns:a16="http://schemas.microsoft.com/office/drawing/2014/main" id="{12EDB13B-E378-39AD-F2C9-BE7CDF6BBA96}"/>
              </a:ext>
            </a:extLst>
          </p:cNvPr>
          <p:cNvPicPr>
            <a:picLocks noChangeAspect="1"/>
          </p:cNvPicPr>
          <p:nvPr/>
        </p:nvPicPr>
        <p:blipFill>
          <a:blip r:embed="rId7"/>
          <a:stretch>
            <a:fillRect/>
          </a:stretch>
        </p:blipFill>
        <p:spPr>
          <a:xfrm>
            <a:off x="655481" y="3160644"/>
            <a:ext cx="412976" cy="3039506"/>
          </a:xfrm>
          <a:prstGeom prst="rect">
            <a:avLst/>
          </a:prstGeom>
        </p:spPr>
      </p:pic>
      <p:sp>
        <p:nvSpPr>
          <p:cNvPr id="18" name="TextBox 17">
            <a:extLst>
              <a:ext uri="{FF2B5EF4-FFF2-40B4-BE49-F238E27FC236}">
                <a16:creationId xmlns:a16="http://schemas.microsoft.com/office/drawing/2014/main" id="{18AA446C-8D80-D80C-45AA-AEF9C4E9EDE3}"/>
              </a:ext>
            </a:extLst>
          </p:cNvPr>
          <p:cNvSpPr txBox="1"/>
          <p:nvPr/>
        </p:nvSpPr>
        <p:spPr>
          <a:xfrm>
            <a:off x="168965" y="6193313"/>
            <a:ext cx="2509631" cy="646331"/>
          </a:xfrm>
          <a:prstGeom prst="rect">
            <a:avLst/>
          </a:prstGeom>
          <a:noFill/>
        </p:spPr>
        <p:txBody>
          <a:bodyPr wrap="square" rtlCol="1">
            <a:spAutoFit/>
          </a:bodyPr>
          <a:lstStyle/>
          <a:p>
            <a:r>
              <a:rPr lang="en-US" b="1" dirty="0"/>
              <a:t>Input data </a:t>
            </a:r>
            <a:br>
              <a:rPr lang="en-US" b="1" dirty="0"/>
            </a:br>
            <a:r>
              <a:rPr lang="en-US" b="1" dirty="0"/>
              <a:t>– 1D arrays</a:t>
            </a:r>
            <a:endParaRPr lang="he-IL" b="1" dirty="0"/>
          </a:p>
        </p:txBody>
      </p:sp>
      <p:sp>
        <p:nvSpPr>
          <p:cNvPr id="19" name="Rectangle 18">
            <a:extLst>
              <a:ext uri="{FF2B5EF4-FFF2-40B4-BE49-F238E27FC236}">
                <a16:creationId xmlns:a16="http://schemas.microsoft.com/office/drawing/2014/main" id="{93687B28-5F07-1203-8C7E-54A282D0C934}"/>
              </a:ext>
            </a:extLst>
          </p:cNvPr>
          <p:cNvSpPr/>
          <p:nvPr/>
        </p:nvSpPr>
        <p:spPr>
          <a:xfrm>
            <a:off x="2340454" y="3637719"/>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C4A2D49D-4C3B-F7C6-CA84-A5EFA81E8F28}"/>
              </a:ext>
            </a:extLst>
          </p:cNvPr>
          <p:cNvSpPr/>
          <p:nvPr/>
        </p:nvSpPr>
        <p:spPr>
          <a:xfrm>
            <a:off x="2169721" y="3742495"/>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590409C4-0F40-1E63-7AA4-D1E1DC421FA9}"/>
              </a:ext>
            </a:extLst>
          </p:cNvPr>
          <p:cNvSpPr/>
          <p:nvPr/>
        </p:nvSpPr>
        <p:spPr>
          <a:xfrm>
            <a:off x="1946091" y="3832361"/>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A97A5EB4-E7B7-0560-4969-845D54C00EAF}"/>
              </a:ext>
            </a:extLst>
          </p:cNvPr>
          <p:cNvSpPr/>
          <p:nvPr/>
        </p:nvSpPr>
        <p:spPr>
          <a:xfrm>
            <a:off x="1776905" y="3932579"/>
            <a:ext cx="556807" cy="1923222"/>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4" name="Straight Arrow Connector 23">
            <a:extLst>
              <a:ext uri="{FF2B5EF4-FFF2-40B4-BE49-F238E27FC236}">
                <a16:creationId xmlns:a16="http://schemas.microsoft.com/office/drawing/2014/main" id="{14EB8918-B72D-C511-296D-5A7ADFC0B430}"/>
              </a:ext>
            </a:extLst>
          </p:cNvPr>
          <p:cNvCxnSpPr/>
          <p:nvPr/>
        </p:nvCxnSpPr>
        <p:spPr>
          <a:xfrm>
            <a:off x="1177787" y="4793972"/>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C15AB9F-1A6A-8FCC-CB09-AF7929205E62}"/>
              </a:ext>
            </a:extLst>
          </p:cNvPr>
          <p:cNvSpPr txBox="1"/>
          <p:nvPr/>
        </p:nvSpPr>
        <p:spPr>
          <a:xfrm>
            <a:off x="1683225" y="6182289"/>
            <a:ext cx="1775593" cy="646331"/>
          </a:xfrm>
          <a:prstGeom prst="rect">
            <a:avLst/>
          </a:prstGeom>
          <a:noFill/>
        </p:spPr>
        <p:txBody>
          <a:bodyPr wrap="square" rtlCol="1">
            <a:spAutoFit/>
          </a:bodyPr>
          <a:lstStyle/>
          <a:p>
            <a:r>
              <a:rPr lang="en-US" b="1" dirty="0"/>
              <a:t>4 </a:t>
            </a:r>
            <a:r>
              <a:rPr lang="en-US" b="1" dirty="0">
                <a:latin typeface="Söhne"/>
              </a:rPr>
              <a:t>C</a:t>
            </a:r>
            <a:r>
              <a:rPr lang="en-US" b="1" i="0" dirty="0">
                <a:effectLst/>
                <a:latin typeface="Söhne"/>
              </a:rPr>
              <a:t>onvolutional</a:t>
            </a:r>
            <a:r>
              <a:rPr lang="en-US" b="1" dirty="0"/>
              <a:t> Layers</a:t>
            </a:r>
            <a:endParaRPr lang="he-IL" b="1" dirty="0"/>
          </a:p>
        </p:txBody>
      </p:sp>
      <p:cxnSp>
        <p:nvCxnSpPr>
          <p:cNvPr id="26" name="Straight Arrow Connector 25">
            <a:extLst>
              <a:ext uri="{FF2B5EF4-FFF2-40B4-BE49-F238E27FC236}">
                <a16:creationId xmlns:a16="http://schemas.microsoft.com/office/drawing/2014/main" id="{8A48D2D1-20E5-489C-E43D-F01A3A96E62A}"/>
              </a:ext>
            </a:extLst>
          </p:cNvPr>
          <p:cNvCxnSpPr/>
          <p:nvPr/>
        </p:nvCxnSpPr>
        <p:spPr>
          <a:xfrm>
            <a:off x="3049656" y="47856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962D5339-29EE-FCAF-57DA-D2BCC7200D4A}"/>
              </a:ext>
            </a:extLst>
          </p:cNvPr>
          <p:cNvSpPr/>
          <p:nvPr/>
        </p:nvSpPr>
        <p:spPr>
          <a:xfrm>
            <a:off x="3822822" y="4204872"/>
            <a:ext cx="556807" cy="1178200"/>
          </a:xfrm>
          <a:prstGeom prst="rect">
            <a:avLst/>
          </a:prstGeom>
          <a:solidFill>
            <a:srgbClr val="27E19A"/>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44D7CA50-005D-06E8-83F0-908313FCEF7E}"/>
              </a:ext>
            </a:extLst>
          </p:cNvPr>
          <p:cNvSpPr txBox="1"/>
          <p:nvPr/>
        </p:nvSpPr>
        <p:spPr>
          <a:xfrm>
            <a:off x="3372877" y="6168971"/>
            <a:ext cx="1775593" cy="646331"/>
          </a:xfrm>
          <a:prstGeom prst="rect">
            <a:avLst/>
          </a:prstGeom>
          <a:noFill/>
        </p:spPr>
        <p:txBody>
          <a:bodyPr wrap="square" rtlCol="1">
            <a:spAutoFit/>
          </a:bodyPr>
          <a:lstStyle/>
          <a:p>
            <a:r>
              <a:rPr lang="en-US" b="1" i="0" dirty="0">
                <a:effectLst/>
                <a:latin typeface="Söhne"/>
              </a:rPr>
              <a:t>Adaptive Average Pooling</a:t>
            </a:r>
            <a:endParaRPr lang="he-IL" b="1" dirty="0"/>
          </a:p>
        </p:txBody>
      </p:sp>
      <p:cxnSp>
        <p:nvCxnSpPr>
          <p:cNvPr id="29" name="Straight Arrow Connector 28">
            <a:extLst>
              <a:ext uri="{FF2B5EF4-FFF2-40B4-BE49-F238E27FC236}">
                <a16:creationId xmlns:a16="http://schemas.microsoft.com/office/drawing/2014/main" id="{519DEA7A-3FCF-65DB-C590-E751A63CD182}"/>
              </a:ext>
            </a:extLst>
          </p:cNvPr>
          <p:cNvCxnSpPr/>
          <p:nvPr/>
        </p:nvCxnSpPr>
        <p:spPr>
          <a:xfrm>
            <a:off x="4578427" y="47740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580A5665-CC9B-E3AF-514A-17342742F33F}"/>
              </a:ext>
            </a:extLst>
          </p:cNvPr>
          <p:cNvSpPr/>
          <p:nvPr/>
        </p:nvSpPr>
        <p:spPr>
          <a:xfrm>
            <a:off x="5267425" y="4184987"/>
            <a:ext cx="556807" cy="1178200"/>
          </a:xfrm>
          <a:prstGeom prst="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6C599D22-DE37-50FD-D6B7-838462CB45C0}"/>
              </a:ext>
            </a:extLst>
          </p:cNvPr>
          <p:cNvSpPr txBox="1"/>
          <p:nvPr/>
        </p:nvSpPr>
        <p:spPr>
          <a:xfrm>
            <a:off x="5148470" y="6182289"/>
            <a:ext cx="1775593" cy="369332"/>
          </a:xfrm>
          <a:prstGeom prst="rect">
            <a:avLst/>
          </a:prstGeom>
          <a:noFill/>
        </p:spPr>
        <p:txBody>
          <a:bodyPr wrap="square" rtlCol="1">
            <a:spAutoFit/>
          </a:bodyPr>
          <a:lstStyle/>
          <a:p>
            <a:r>
              <a:rPr lang="en-US" b="1" dirty="0"/>
              <a:t>Linear FC </a:t>
            </a:r>
            <a:endParaRPr lang="he-IL" b="1" dirty="0"/>
          </a:p>
        </p:txBody>
      </p:sp>
      <p:cxnSp>
        <p:nvCxnSpPr>
          <p:cNvPr id="32" name="Straight Arrow Connector 31">
            <a:extLst>
              <a:ext uri="{FF2B5EF4-FFF2-40B4-BE49-F238E27FC236}">
                <a16:creationId xmlns:a16="http://schemas.microsoft.com/office/drawing/2014/main" id="{948378A6-E3E3-AD84-E2A3-6ED9F0CD4BC7}"/>
              </a:ext>
            </a:extLst>
          </p:cNvPr>
          <p:cNvCxnSpPr/>
          <p:nvPr/>
        </p:nvCxnSpPr>
        <p:spPr>
          <a:xfrm>
            <a:off x="6052731" y="4774087"/>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B5D1C462-134D-E721-1CC2-B19289619CDA}"/>
              </a:ext>
            </a:extLst>
          </p:cNvPr>
          <p:cNvSpPr/>
          <p:nvPr/>
        </p:nvSpPr>
        <p:spPr>
          <a:xfrm>
            <a:off x="6754763" y="4170077"/>
            <a:ext cx="556807" cy="1178200"/>
          </a:xfrm>
          <a:prstGeom prst="rect">
            <a:avLst/>
          </a:prstGeom>
          <a:solidFill>
            <a:srgbClr val="4E3DE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C11C6BD0-064D-86B6-220C-1120BBF45BC0}"/>
              </a:ext>
            </a:extLst>
          </p:cNvPr>
          <p:cNvSpPr txBox="1"/>
          <p:nvPr/>
        </p:nvSpPr>
        <p:spPr>
          <a:xfrm>
            <a:off x="6515471" y="6155573"/>
            <a:ext cx="3117253" cy="646331"/>
          </a:xfrm>
          <a:prstGeom prst="rect">
            <a:avLst/>
          </a:prstGeom>
          <a:noFill/>
        </p:spPr>
        <p:txBody>
          <a:bodyPr wrap="square" rtlCol="1">
            <a:spAutoFit/>
          </a:bodyPr>
          <a:lstStyle/>
          <a:p>
            <a:r>
              <a:rPr lang="en-US" b="1" dirty="0"/>
              <a:t>Output Layer (after SoftMax/Sigmoid Activation)</a:t>
            </a:r>
            <a:endParaRPr lang="he-IL" b="1" dirty="0"/>
          </a:p>
        </p:txBody>
      </p:sp>
      <p:sp>
        <p:nvSpPr>
          <p:cNvPr id="35" name="TextBox 34">
            <a:extLst>
              <a:ext uri="{FF2B5EF4-FFF2-40B4-BE49-F238E27FC236}">
                <a16:creationId xmlns:a16="http://schemas.microsoft.com/office/drawing/2014/main" id="{61DEA4E3-3C8E-50BE-70CC-07536B430527}"/>
              </a:ext>
            </a:extLst>
          </p:cNvPr>
          <p:cNvSpPr txBox="1"/>
          <p:nvPr/>
        </p:nvSpPr>
        <p:spPr>
          <a:xfrm>
            <a:off x="8756374" y="3588026"/>
            <a:ext cx="3001617" cy="1200329"/>
          </a:xfrm>
          <a:prstGeom prst="rect">
            <a:avLst/>
          </a:prstGeom>
          <a:noFill/>
        </p:spPr>
        <p:txBody>
          <a:bodyPr wrap="square" rtlCol="1">
            <a:spAutoFit/>
          </a:bodyPr>
          <a:lstStyle/>
          <a:p>
            <a:pPr marL="285750" indent="-285750">
              <a:buFont typeface="Wingdings" panose="05000000000000000000" pitchFamily="2" charset="2"/>
              <a:buChar char="ü"/>
            </a:pPr>
            <a:r>
              <a:rPr lang="en-US" b="1" i="0" dirty="0">
                <a:effectLst/>
                <a:latin typeface="Söhne"/>
              </a:rPr>
              <a:t>Hierarchical Feature Learning </a:t>
            </a:r>
          </a:p>
          <a:p>
            <a:pPr marL="285750" indent="-285750">
              <a:buFont typeface="Wingdings" panose="05000000000000000000" pitchFamily="2" charset="2"/>
              <a:buChar char="ü"/>
            </a:pPr>
            <a:r>
              <a:rPr lang="en-US" b="1" i="0" dirty="0">
                <a:effectLst/>
                <a:latin typeface="Söhne"/>
              </a:rPr>
              <a:t>Scalability and Efficiency Flexibility</a:t>
            </a:r>
          </a:p>
        </p:txBody>
      </p:sp>
    </p:spTree>
    <p:extLst>
      <p:ext uri="{BB962C8B-B14F-4D97-AF65-F5344CB8AC3E}">
        <p14:creationId xmlns:p14="http://schemas.microsoft.com/office/powerpoint/2010/main" val="377684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488757" y="378291"/>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1678256" y="879399"/>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DL</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 Models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descr="A white circle with black text&#10;&#10;Description automatically generated">
            <a:extLst>
              <a:ext uri="{FF2B5EF4-FFF2-40B4-BE49-F238E27FC236}">
                <a16:creationId xmlns:a16="http://schemas.microsoft.com/office/drawing/2014/main" id="{EBFC80D6-0E7F-5C8C-D591-8ABC2A6A5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6260" y="2090059"/>
            <a:ext cx="812698" cy="812698"/>
          </a:xfrm>
          <a:prstGeom prst="rect">
            <a:avLst/>
          </a:prstGeom>
        </p:spPr>
      </p:pic>
      <p:grpSp>
        <p:nvGrpSpPr>
          <p:cNvPr id="13" name="Group 12">
            <a:extLst>
              <a:ext uri="{FF2B5EF4-FFF2-40B4-BE49-F238E27FC236}">
                <a16:creationId xmlns:a16="http://schemas.microsoft.com/office/drawing/2014/main" id="{A7F45906-7A4B-7CD6-B885-11D44534903E}"/>
              </a:ext>
            </a:extLst>
          </p:cNvPr>
          <p:cNvGrpSpPr/>
          <p:nvPr/>
        </p:nvGrpSpPr>
        <p:grpSpPr>
          <a:xfrm>
            <a:off x="9553794" y="2060646"/>
            <a:ext cx="812698" cy="812698"/>
            <a:chOff x="9611720" y="2540603"/>
            <a:chExt cx="812698" cy="812698"/>
          </a:xfrm>
        </p:grpSpPr>
        <p:pic>
          <p:nvPicPr>
            <p:cNvPr id="10" name="Picture 9" descr="A white circle with black text&#10;&#10;Description automatically generated">
              <a:extLst>
                <a:ext uri="{FF2B5EF4-FFF2-40B4-BE49-F238E27FC236}">
                  <a16:creationId xmlns:a16="http://schemas.microsoft.com/office/drawing/2014/main" id="{015BE4EB-C84B-2541-B49D-FFFD236BE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1720" y="2540603"/>
              <a:ext cx="812698" cy="812698"/>
            </a:xfrm>
            <a:prstGeom prst="rect">
              <a:avLst/>
            </a:prstGeom>
          </p:spPr>
        </p:pic>
        <p:sp>
          <p:nvSpPr>
            <p:cNvPr id="12" name="Rectangle 11">
              <a:extLst>
                <a:ext uri="{FF2B5EF4-FFF2-40B4-BE49-F238E27FC236}">
                  <a16:creationId xmlns:a16="http://schemas.microsoft.com/office/drawing/2014/main" id="{992E9724-6C49-8C2E-05B8-7B002757C321}"/>
                </a:ext>
              </a:extLst>
            </p:cNvPr>
            <p:cNvSpPr/>
            <p:nvPr/>
          </p:nvSpPr>
          <p:spPr>
            <a:xfrm>
              <a:off x="9771732" y="2815235"/>
              <a:ext cx="371934" cy="155830"/>
            </a:xfrm>
            <a:prstGeom prst="rect">
              <a:avLst/>
            </a:prstGeom>
            <a:solidFill>
              <a:srgbClr val="F7F5FB"/>
            </a:solidFill>
            <a:ln>
              <a:solidFill>
                <a:srgbClr val="F7F5F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4CEED5D-43DA-0CDC-88EE-C8D28EEE66A4}"/>
                </a:ext>
              </a:extLst>
            </p:cNvPr>
            <p:cNvSpPr txBox="1"/>
            <p:nvPr/>
          </p:nvSpPr>
          <p:spPr>
            <a:xfrm>
              <a:off x="9690650" y="2708484"/>
              <a:ext cx="592673" cy="369332"/>
            </a:xfrm>
            <a:prstGeom prst="rect">
              <a:avLst/>
            </a:prstGeom>
            <a:noFill/>
          </p:spPr>
          <p:txBody>
            <a:bodyPr wrap="square" rtlCol="1">
              <a:spAutoFit/>
            </a:bodyPr>
            <a:lstStyle/>
            <a:p>
              <a:r>
                <a:rPr lang="en-US" dirty="0">
                  <a:latin typeface="Consolas" panose="020B0609020204030204" pitchFamily="49" charset="0"/>
                </a:rPr>
                <a:t>WHY</a:t>
              </a:r>
              <a:endParaRPr lang="he-IL" dirty="0">
                <a:latin typeface="Consolas" panose="020B0609020204030204" pitchFamily="49" charset="0"/>
              </a:endParaRPr>
            </a:p>
          </p:txBody>
        </p:sp>
      </p:grpSp>
      <p:sp>
        <p:nvSpPr>
          <p:cNvPr id="15" name="TextBox 14">
            <a:extLst>
              <a:ext uri="{FF2B5EF4-FFF2-40B4-BE49-F238E27FC236}">
                <a16:creationId xmlns:a16="http://schemas.microsoft.com/office/drawing/2014/main" id="{C6B8A715-0567-E376-55EE-1B15448AF6A4}"/>
              </a:ext>
            </a:extLst>
          </p:cNvPr>
          <p:cNvSpPr txBox="1"/>
          <p:nvPr/>
        </p:nvSpPr>
        <p:spPr>
          <a:xfrm>
            <a:off x="3935896" y="1618063"/>
            <a:ext cx="1682614" cy="369332"/>
          </a:xfrm>
          <a:prstGeom prst="rect">
            <a:avLst/>
          </a:prstGeom>
          <a:noFill/>
        </p:spPr>
        <p:txBody>
          <a:bodyPr wrap="square" rtlCol="1">
            <a:spAutoFit/>
          </a:bodyPr>
          <a:lstStyle/>
          <a:p>
            <a:r>
              <a:rPr lang="en-US" b="1" dirty="0"/>
              <a:t>TRANSFORMER</a:t>
            </a:r>
            <a:endParaRPr lang="he-IL" b="1" dirty="0"/>
          </a:p>
        </p:txBody>
      </p:sp>
      <p:pic>
        <p:nvPicPr>
          <p:cNvPr id="17" name="Picture 16">
            <a:extLst>
              <a:ext uri="{FF2B5EF4-FFF2-40B4-BE49-F238E27FC236}">
                <a16:creationId xmlns:a16="http://schemas.microsoft.com/office/drawing/2014/main" id="{12EDB13B-E378-39AD-F2C9-BE7CDF6BBA96}"/>
              </a:ext>
            </a:extLst>
          </p:cNvPr>
          <p:cNvPicPr>
            <a:picLocks noChangeAspect="1"/>
          </p:cNvPicPr>
          <p:nvPr/>
        </p:nvPicPr>
        <p:blipFill>
          <a:blip r:embed="rId7"/>
          <a:stretch>
            <a:fillRect/>
          </a:stretch>
        </p:blipFill>
        <p:spPr>
          <a:xfrm>
            <a:off x="218154" y="2802832"/>
            <a:ext cx="412976" cy="3039506"/>
          </a:xfrm>
          <a:prstGeom prst="rect">
            <a:avLst/>
          </a:prstGeom>
        </p:spPr>
      </p:pic>
      <p:sp>
        <p:nvSpPr>
          <p:cNvPr id="18" name="TextBox 17">
            <a:extLst>
              <a:ext uri="{FF2B5EF4-FFF2-40B4-BE49-F238E27FC236}">
                <a16:creationId xmlns:a16="http://schemas.microsoft.com/office/drawing/2014/main" id="{18AA446C-8D80-D80C-45AA-AEF9C4E9EDE3}"/>
              </a:ext>
            </a:extLst>
          </p:cNvPr>
          <p:cNvSpPr txBox="1"/>
          <p:nvPr/>
        </p:nvSpPr>
        <p:spPr>
          <a:xfrm>
            <a:off x="-18244" y="5975130"/>
            <a:ext cx="1293963" cy="954107"/>
          </a:xfrm>
          <a:prstGeom prst="rect">
            <a:avLst/>
          </a:prstGeom>
          <a:noFill/>
        </p:spPr>
        <p:txBody>
          <a:bodyPr wrap="square" rtlCol="1">
            <a:spAutoFit/>
          </a:bodyPr>
          <a:lstStyle/>
          <a:p>
            <a:r>
              <a:rPr lang="en-US" sz="1400" b="1" dirty="0"/>
              <a:t>Input data - 1D</a:t>
            </a:r>
          </a:p>
          <a:p>
            <a:r>
              <a:rPr lang="en-US" sz="1400" b="1" dirty="0"/>
              <a:t> arrays of 2000 </a:t>
            </a:r>
          </a:p>
          <a:p>
            <a:r>
              <a:rPr lang="en-US" sz="1400" b="1" dirty="0"/>
              <a:t>samples. One</a:t>
            </a:r>
          </a:p>
          <a:p>
            <a:r>
              <a:rPr lang="en-US" sz="1400" b="1" dirty="0"/>
              <a:t> at a time</a:t>
            </a:r>
            <a:endParaRPr lang="he-IL" sz="1400" b="1" dirty="0"/>
          </a:p>
        </p:txBody>
      </p:sp>
      <p:sp>
        <p:nvSpPr>
          <p:cNvPr id="22" name="Rectangle 21">
            <a:extLst>
              <a:ext uri="{FF2B5EF4-FFF2-40B4-BE49-F238E27FC236}">
                <a16:creationId xmlns:a16="http://schemas.microsoft.com/office/drawing/2014/main" id="{A97A5EB4-E7B7-0560-4969-845D54C00EAF}"/>
              </a:ext>
            </a:extLst>
          </p:cNvPr>
          <p:cNvSpPr/>
          <p:nvPr/>
        </p:nvSpPr>
        <p:spPr>
          <a:xfrm>
            <a:off x="1414869" y="4204872"/>
            <a:ext cx="556807" cy="1178200"/>
          </a:xfrm>
          <a:prstGeom prst="rect">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4" name="Straight Arrow Connector 23">
            <a:extLst>
              <a:ext uri="{FF2B5EF4-FFF2-40B4-BE49-F238E27FC236}">
                <a16:creationId xmlns:a16="http://schemas.microsoft.com/office/drawing/2014/main" id="{14EB8918-B72D-C511-296D-5A7ADFC0B430}"/>
              </a:ext>
            </a:extLst>
          </p:cNvPr>
          <p:cNvCxnSpPr/>
          <p:nvPr/>
        </p:nvCxnSpPr>
        <p:spPr>
          <a:xfrm>
            <a:off x="770280" y="4793972"/>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FC15AB9F-1A6A-8FCC-CB09-AF7929205E62}"/>
              </a:ext>
            </a:extLst>
          </p:cNvPr>
          <p:cNvSpPr txBox="1"/>
          <p:nvPr/>
        </p:nvSpPr>
        <p:spPr>
          <a:xfrm>
            <a:off x="1382288" y="6024928"/>
            <a:ext cx="1775593" cy="523220"/>
          </a:xfrm>
          <a:prstGeom prst="rect">
            <a:avLst/>
          </a:prstGeom>
          <a:noFill/>
        </p:spPr>
        <p:txBody>
          <a:bodyPr wrap="square" rtlCol="1">
            <a:spAutoFit/>
          </a:bodyPr>
          <a:lstStyle/>
          <a:p>
            <a:r>
              <a:rPr lang="en-US" sz="1400" b="1" dirty="0"/>
              <a:t>Embedding </a:t>
            </a:r>
          </a:p>
          <a:p>
            <a:r>
              <a:rPr lang="en-US" sz="1400" b="1" dirty="0"/>
              <a:t>Layer</a:t>
            </a:r>
            <a:endParaRPr lang="he-IL" sz="1400" b="1" dirty="0"/>
          </a:p>
        </p:txBody>
      </p:sp>
      <p:cxnSp>
        <p:nvCxnSpPr>
          <p:cNvPr id="26" name="Straight Arrow Connector 25">
            <a:extLst>
              <a:ext uri="{FF2B5EF4-FFF2-40B4-BE49-F238E27FC236}">
                <a16:creationId xmlns:a16="http://schemas.microsoft.com/office/drawing/2014/main" id="{8A48D2D1-20E5-489C-E43D-F01A3A96E62A}"/>
              </a:ext>
            </a:extLst>
          </p:cNvPr>
          <p:cNvCxnSpPr/>
          <p:nvPr/>
        </p:nvCxnSpPr>
        <p:spPr>
          <a:xfrm>
            <a:off x="2056251" y="4803900"/>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962D5339-29EE-FCAF-57DA-D2BCC7200D4A}"/>
              </a:ext>
            </a:extLst>
          </p:cNvPr>
          <p:cNvSpPr/>
          <p:nvPr/>
        </p:nvSpPr>
        <p:spPr>
          <a:xfrm>
            <a:off x="2683542" y="4204872"/>
            <a:ext cx="556807" cy="1178200"/>
          </a:xfrm>
          <a:prstGeom prst="rect">
            <a:avLst/>
          </a:prstGeom>
          <a:solidFill>
            <a:srgbClr val="27E19A"/>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44D7CA50-005D-06E8-83F0-908313FCEF7E}"/>
              </a:ext>
            </a:extLst>
          </p:cNvPr>
          <p:cNvSpPr txBox="1"/>
          <p:nvPr/>
        </p:nvSpPr>
        <p:spPr>
          <a:xfrm>
            <a:off x="2509081" y="6020206"/>
            <a:ext cx="1775593" cy="523220"/>
          </a:xfrm>
          <a:prstGeom prst="rect">
            <a:avLst/>
          </a:prstGeom>
          <a:noFill/>
        </p:spPr>
        <p:txBody>
          <a:bodyPr wrap="square" rtlCol="1">
            <a:spAutoFit/>
          </a:bodyPr>
          <a:lstStyle/>
          <a:p>
            <a:r>
              <a:rPr lang="en-US" sz="1400" b="1" dirty="0"/>
              <a:t>Transformer</a:t>
            </a:r>
          </a:p>
          <a:p>
            <a:r>
              <a:rPr lang="en-US" sz="1400" b="1" dirty="0"/>
              <a:t> Encoder</a:t>
            </a:r>
            <a:endParaRPr lang="he-IL" sz="1400" b="1" dirty="0"/>
          </a:p>
        </p:txBody>
      </p:sp>
      <p:cxnSp>
        <p:nvCxnSpPr>
          <p:cNvPr id="29" name="Straight Arrow Connector 28">
            <a:extLst>
              <a:ext uri="{FF2B5EF4-FFF2-40B4-BE49-F238E27FC236}">
                <a16:creationId xmlns:a16="http://schemas.microsoft.com/office/drawing/2014/main" id="{519DEA7A-3FCF-65DB-C590-E751A63CD182}"/>
              </a:ext>
            </a:extLst>
          </p:cNvPr>
          <p:cNvCxnSpPr/>
          <p:nvPr/>
        </p:nvCxnSpPr>
        <p:spPr>
          <a:xfrm>
            <a:off x="3301243" y="4803900"/>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580A5665-CC9B-E3AF-514A-17342742F33F}"/>
              </a:ext>
            </a:extLst>
          </p:cNvPr>
          <p:cNvSpPr/>
          <p:nvPr/>
        </p:nvSpPr>
        <p:spPr>
          <a:xfrm>
            <a:off x="3958547" y="4214800"/>
            <a:ext cx="556807" cy="1178200"/>
          </a:xfrm>
          <a:prstGeom prst="rect">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6C599D22-DE37-50FD-D6B7-838462CB45C0}"/>
              </a:ext>
            </a:extLst>
          </p:cNvPr>
          <p:cNvSpPr txBox="1"/>
          <p:nvPr/>
        </p:nvSpPr>
        <p:spPr>
          <a:xfrm>
            <a:off x="3806682" y="6015484"/>
            <a:ext cx="1063490" cy="523220"/>
          </a:xfrm>
          <a:prstGeom prst="rect">
            <a:avLst/>
          </a:prstGeom>
          <a:noFill/>
        </p:spPr>
        <p:txBody>
          <a:bodyPr wrap="square" rtlCol="1">
            <a:spAutoFit/>
          </a:bodyPr>
          <a:lstStyle/>
          <a:p>
            <a:r>
              <a:rPr lang="en-US" sz="1400" b="1" dirty="0"/>
              <a:t>Global max </a:t>
            </a:r>
            <a:br>
              <a:rPr lang="en-US" sz="1400" b="1" dirty="0"/>
            </a:br>
            <a:r>
              <a:rPr lang="en-US" sz="1400" b="1" dirty="0"/>
              <a:t>pooling</a:t>
            </a:r>
            <a:endParaRPr lang="he-IL" sz="1400" b="1" dirty="0"/>
          </a:p>
        </p:txBody>
      </p:sp>
      <p:cxnSp>
        <p:nvCxnSpPr>
          <p:cNvPr id="32" name="Straight Arrow Connector 31">
            <a:extLst>
              <a:ext uri="{FF2B5EF4-FFF2-40B4-BE49-F238E27FC236}">
                <a16:creationId xmlns:a16="http://schemas.microsoft.com/office/drawing/2014/main" id="{948378A6-E3E3-AD84-E2A3-6ED9F0CD4BC7}"/>
              </a:ext>
            </a:extLst>
          </p:cNvPr>
          <p:cNvCxnSpPr/>
          <p:nvPr/>
        </p:nvCxnSpPr>
        <p:spPr>
          <a:xfrm>
            <a:off x="4676653" y="4803900"/>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B5D1C462-134D-E721-1CC2-B19289619CDA}"/>
              </a:ext>
            </a:extLst>
          </p:cNvPr>
          <p:cNvSpPr/>
          <p:nvPr/>
        </p:nvSpPr>
        <p:spPr>
          <a:xfrm>
            <a:off x="5313073" y="4214800"/>
            <a:ext cx="556807" cy="1178200"/>
          </a:xfrm>
          <a:prstGeom prst="rect">
            <a:avLst/>
          </a:prstGeom>
          <a:solidFill>
            <a:srgbClr val="4E3DE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C11C6BD0-064D-86B6-220C-1120BBF45BC0}"/>
              </a:ext>
            </a:extLst>
          </p:cNvPr>
          <p:cNvSpPr txBox="1"/>
          <p:nvPr/>
        </p:nvSpPr>
        <p:spPr>
          <a:xfrm>
            <a:off x="5106621" y="6015484"/>
            <a:ext cx="819607" cy="307777"/>
          </a:xfrm>
          <a:prstGeom prst="rect">
            <a:avLst/>
          </a:prstGeom>
          <a:noFill/>
        </p:spPr>
        <p:txBody>
          <a:bodyPr wrap="square" rtlCol="1">
            <a:spAutoFit/>
          </a:bodyPr>
          <a:lstStyle/>
          <a:p>
            <a:r>
              <a:rPr lang="en-US" sz="1400" b="1" dirty="0"/>
              <a:t>Dropout</a:t>
            </a:r>
            <a:endParaRPr lang="he-IL" sz="1400" b="1" dirty="0"/>
          </a:p>
        </p:txBody>
      </p:sp>
      <p:sp>
        <p:nvSpPr>
          <p:cNvPr id="35" name="TextBox 34">
            <a:extLst>
              <a:ext uri="{FF2B5EF4-FFF2-40B4-BE49-F238E27FC236}">
                <a16:creationId xmlns:a16="http://schemas.microsoft.com/office/drawing/2014/main" id="{61DEA4E3-3C8E-50BE-70CC-07536B430527}"/>
              </a:ext>
            </a:extLst>
          </p:cNvPr>
          <p:cNvSpPr txBox="1"/>
          <p:nvPr/>
        </p:nvSpPr>
        <p:spPr>
          <a:xfrm>
            <a:off x="8756374" y="3588026"/>
            <a:ext cx="3001617" cy="1200329"/>
          </a:xfrm>
          <a:prstGeom prst="rect">
            <a:avLst/>
          </a:prstGeom>
          <a:noFill/>
        </p:spPr>
        <p:txBody>
          <a:bodyPr wrap="square" rtlCol="1">
            <a:spAutoFit/>
          </a:bodyPr>
          <a:lstStyle/>
          <a:p>
            <a:pPr marL="285750" indent="-285750">
              <a:buFont typeface="Wingdings" panose="05000000000000000000" pitchFamily="2" charset="2"/>
              <a:buChar char="ü"/>
            </a:pPr>
            <a:r>
              <a:rPr lang="en-US" b="1" i="0" dirty="0">
                <a:effectLst/>
                <a:latin typeface="Söhne"/>
              </a:rPr>
              <a:t>Attention Mechanism</a:t>
            </a:r>
          </a:p>
          <a:p>
            <a:pPr marL="285750" indent="-285750">
              <a:buFont typeface="Wingdings" panose="05000000000000000000" pitchFamily="2" charset="2"/>
              <a:buChar char="ü"/>
            </a:pPr>
            <a:r>
              <a:rPr lang="en-US" b="1" i="0" dirty="0">
                <a:effectLst/>
                <a:latin typeface="Söhne"/>
              </a:rPr>
              <a:t>Variable Input Lengt</a:t>
            </a:r>
            <a:r>
              <a:rPr lang="en-US" b="1" dirty="0">
                <a:latin typeface="Söhne"/>
              </a:rPr>
              <a:t>h</a:t>
            </a:r>
            <a:endParaRPr lang="en-US" b="1" i="0" dirty="0">
              <a:effectLst/>
              <a:latin typeface="Söhne"/>
            </a:endParaRPr>
          </a:p>
          <a:p>
            <a:pPr marL="285750" indent="-285750">
              <a:buFont typeface="Wingdings" panose="05000000000000000000" pitchFamily="2" charset="2"/>
              <a:buChar char="ü"/>
            </a:pPr>
            <a:r>
              <a:rPr lang="en-US" b="1" i="0" dirty="0">
                <a:effectLst/>
                <a:latin typeface="Söhne"/>
              </a:rPr>
              <a:t>Hierarchical Features</a:t>
            </a:r>
          </a:p>
          <a:p>
            <a:endParaRPr lang="he-IL" dirty="0"/>
          </a:p>
        </p:txBody>
      </p:sp>
      <p:sp>
        <p:nvSpPr>
          <p:cNvPr id="2" name="Rectangle 1">
            <a:extLst>
              <a:ext uri="{FF2B5EF4-FFF2-40B4-BE49-F238E27FC236}">
                <a16:creationId xmlns:a16="http://schemas.microsoft.com/office/drawing/2014/main" id="{2FC5260C-701B-558F-4F0D-CF40B3B7F243}"/>
              </a:ext>
            </a:extLst>
          </p:cNvPr>
          <p:cNvSpPr/>
          <p:nvPr/>
        </p:nvSpPr>
        <p:spPr>
          <a:xfrm>
            <a:off x="6556791" y="4204872"/>
            <a:ext cx="556807" cy="1178200"/>
          </a:xfrm>
          <a:prstGeom prst="rect">
            <a:avLst/>
          </a:prstGeom>
          <a:solidFill>
            <a:srgbClr val="FFCB2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 name="Straight Arrow Connector 2">
            <a:extLst>
              <a:ext uri="{FF2B5EF4-FFF2-40B4-BE49-F238E27FC236}">
                <a16:creationId xmlns:a16="http://schemas.microsoft.com/office/drawing/2014/main" id="{4D4296A0-F055-E9AD-5FFC-2949488ACFFD}"/>
              </a:ext>
            </a:extLst>
          </p:cNvPr>
          <p:cNvCxnSpPr/>
          <p:nvPr/>
        </p:nvCxnSpPr>
        <p:spPr>
          <a:xfrm>
            <a:off x="5942062" y="4793972"/>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AB83C40-374F-13B2-8800-31A7DE48C1E5}"/>
              </a:ext>
            </a:extLst>
          </p:cNvPr>
          <p:cNvSpPr txBox="1"/>
          <p:nvPr/>
        </p:nvSpPr>
        <p:spPr>
          <a:xfrm>
            <a:off x="6468203" y="6015483"/>
            <a:ext cx="819607" cy="307777"/>
          </a:xfrm>
          <a:prstGeom prst="rect">
            <a:avLst/>
          </a:prstGeom>
          <a:noFill/>
        </p:spPr>
        <p:txBody>
          <a:bodyPr wrap="square" rtlCol="1">
            <a:spAutoFit/>
          </a:bodyPr>
          <a:lstStyle/>
          <a:p>
            <a:r>
              <a:rPr lang="en-US" sz="1400" b="1" dirty="0"/>
              <a:t>FC Layer</a:t>
            </a:r>
            <a:endParaRPr lang="he-IL" sz="1400" b="1" dirty="0"/>
          </a:p>
        </p:txBody>
      </p:sp>
      <p:sp>
        <p:nvSpPr>
          <p:cNvPr id="7" name="Rectangle 6">
            <a:extLst>
              <a:ext uri="{FF2B5EF4-FFF2-40B4-BE49-F238E27FC236}">
                <a16:creationId xmlns:a16="http://schemas.microsoft.com/office/drawing/2014/main" id="{E5728775-002F-5F8C-2515-F56CF8415919}"/>
              </a:ext>
            </a:extLst>
          </p:cNvPr>
          <p:cNvSpPr/>
          <p:nvPr/>
        </p:nvSpPr>
        <p:spPr>
          <a:xfrm>
            <a:off x="7727338" y="4204872"/>
            <a:ext cx="556807" cy="1178200"/>
          </a:xfrm>
          <a:prstGeom prst="rect">
            <a:avLst/>
          </a:prstGeom>
          <a:solidFill>
            <a:srgbClr val="CF3D3D"/>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6" name="Straight Arrow Connector 15">
            <a:extLst>
              <a:ext uri="{FF2B5EF4-FFF2-40B4-BE49-F238E27FC236}">
                <a16:creationId xmlns:a16="http://schemas.microsoft.com/office/drawing/2014/main" id="{19C3BBDB-8E45-A439-AD26-8DF4F932D71B}"/>
              </a:ext>
            </a:extLst>
          </p:cNvPr>
          <p:cNvCxnSpPr/>
          <p:nvPr/>
        </p:nvCxnSpPr>
        <p:spPr>
          <a:xfrm>
            <a:off x="7142384" y="4772439"/>
            <a:ext cx="505439" cy="0"/>
          </a:xfrm>
          <a:prstGeom prst="straightConnector1">
            <a:avLst/>
          </a:prstGeom>
          <a:ln w="28575">
            <a:headEnd w="lg" len="med"/>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979BDC66-2656-FD0C-7FAB-7DFAF27824BC}"/>
              </a:ext>
            </a:extLst>
          </p:cNvPr>
          <p:cNvSpPr txBox="1"/>
          <p:nvPr/>
        </p:nvSpPr>
        <p:spPr>
          <a:xfrm>
            <a:off x="7524259" y="5975129"/>
            <a:ext cx="1509862" cy="1169551"/>
          </a:xfrm>
          <a:prstGeom prst="rect">
            <a:avLst/>
          </a:prstGeom>
          <a:noFill/>
        </p:spPr>
        <p:txBody>
          <a:bodyPr wrap="square" rtlCol="1">
            <a:spAutoFit/>
          </a:bodyPr>
          <a:lstStyle/>
          <a:p>
            <a:r>
              <a:rPr lang="en-US" sz="1400" b="1" dirty="0"/>
              <a:t>Output Layer (after SoftMax/Sigmoid activation)</a:t>
            </a:r>
            <a:endParaRPr lang="he-IL" sz="1400" b="1" dirty="0"/>
          </a:p>
          <a:p>
            <a:endParaRPr lang="he-IL" sz="1400" b="1" dirty="0"/>
          </a:p>
        </p:txBody>
      </p:sp>
    </p:spTree>
    <p:extLst>
      <p:ext uri="{BB962C8B-B14F-4D97-AF65-F5344CB8AC3E}">
        <p14:creationId xmlns:p14="http://schemas.microsoft.com/office/powerpoint/2010/main" val="2810778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3324453" y="338276"/>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1720367" y="839384"/>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Experi</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ments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28" name="Picture 27">
            <a:extLst>
              <a:ext uri="{FF2B5EF4-FFF2-40B4-BE49-F238E27FC236}">
                <a16:creationId xmlns:a16="http://schemas.microsoft.com/office/drawing/2014/main" id="{352A8A8D-6CA7-FDD4-91DA-24A70C0B99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9685" y="2348202"/>
            <a:ext cx="609524" cy="609524"/>
          </a:xfrm>
          <a:prstGeom prst="rect">
            <a:avLst/>
          </a:prstGeom>
        </p:spPr>
      </p:pic>
      <p:sp>
        <p:nvSpPr>
          <p:cNvPr id="31" name="TextBox 30">
            <a:extLst>
              <a:ext uri="{FF2B5EF4-FFF2-40B4-BE49-F238E27FC236}">
                <a16:creationId xmlns:a16="http://schemas.microsoft.com/office/drawing/2014/main" id="{B216A64E-1614-14A7-CF96-73483F1884F5}"/>
              </a:ext>
            </a:extLst>
          </p:cNvPr>
          <p:cNvSpPr txBox="1"/>
          <p:nvPr/>
        </p:nvSpPr>
        <p:spPr>
          <a:xfrm>
            <a:off x="9513239" y="2616868"/>
            <a:ext cx="1359568" cy="369332"/>
          </a:xfrm>
          <a:prstGeom prst="rect">
            <a:avLst/>
          </a:prstGeom>
          <a:noFill/>
        </p:spPr>
        <p:txBody>
          <a:bodyPr wrap="square" rtlCol="1">
            <a:spAutoFit/>
          </a:bodyPr>
          <a:lstStyle/>
          <a:p>
            <a:r>
              <a:rPr lang="en-US" b="1" dirty="0"/>
              <a:t>F1</a:t>
            </a:r>
            <a:endParaRPr lang="he-IL" b="1" dirty="0"/>
          </a:p>
        </p:txBody>
      </p:sp>
      <p:pic>
        <p:nvPicPr>
          <p:cNvPr id="33" name="Picture 32">
            <a:extLst>
              <a:ext uri="{FF2B5EF4-FFF2-40B4-BE49-F238E27FC236}">
                <a16:creationId xmlns:a16="http://schemas.microsoft.com/office/drawing/2014/main" id="{89C45483-95F5-B559-DEA2-A11416700A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9685" y="3871801"/>
            <a:ext cx="609524" cy="609524"/>
          </a:xfrm>
          <a:prstGeom prst="rect">
            <a:avLst/>
          </a:prstGeom>
        </p:spPr>
      </p:pic>
      <p:sp>
        <p:nvSpPr>
          <p:cNvPr id="34" name="TextBox 33">
            <a:extLst>
              <a:ext uri="{FF2B5EF4-FFF2-40B4-BE49-F238E27FC236}">
                <a16:creationId xmlns:a16="http://schemas.microsoft.com/office/drawing/2014/main" id="{4BB6BFCB-22EE-3AF9-8C3B-D74EEB58BCAE}"/>
              </a:ext>
            </a:extLst>
          </p:cNvPr>
          <p:cNvSpPr txBox="1"/>
          <p:nvPr/>
        </p:nvSpPr>
        <p:spPr>
          <a:xfrm>
            <a:off x="9667335" y="3714898"/>
            <a:ext cx="1780712" cy="923330"/>
          </a:xfrm>
          <a:prstGeom prst="rect">
            <a:avLst/>
          </a:prstGeom>
          <a:noFill/>
        </p:spPr>
        <p:txBody>
          <a:bodyPr wrap="square" rtlCol="1">
            <a:spAutoFit/>
          </a:bodyPr>
          <a:lstStyle/>
          <a:p>
            <a:r>
              <a:rPr lang="en-US" b="1" dirty="0"/>
              <a:t>Train &lt;&gt; Validation &lt;&gt; Test</a:t>
            </a:r>
            <a:endParaRPr lang="he-IL" b="1" dirty="0"/>
          </a:p>
        </p:txBody>
      </p:sp>
      <p:pic>
        <p:nvPicPr>
          <p:cNvPr id="3" name="Picture 2">
            <a:extLst>
              <a:ext uri="{FF2B5EF4-FFF2-40B4-BE49-F238E27FC236}">
                <a16:creationId xmlns:a16="http://schemas.microsoft.com/office/drawing/2014/main" id="{DC9F11B4-32A3-0DB3-3E9F-CC57582D2E90}"/>
              </a:ext>
            </a:extLst>
          </p:cNvPr>
          <p:cNvPicPr>
            <a:picLocks noChangeAspect="1"/>
          </p:cNvPicPr>
          <p:nvPr/>
        </p:nvPicPr>
        <p:blipFill>
          <a:blip r:embed="rId7"/>
          <a:stretch>
            <a:fillRect/>
          </a:stretch>
        </p:blipFill>
        <p:spPr>
          <a:xfrm>
            <a:off x="1319193" y="2122324"/>
            <a:ext cx="7068536" cy="4337766"/>
          </a:xfrm>
          <a:prstGeom prst="rect">
            <a:avLst/>
          </a:prstGeom>
        </p:spPr>
      </p:pic>
    </p:spTree>
    <p:extLst>
      <p:ext uri="{BB962C8B-B14F-4D97-AF65-F5344CB8AC3E}">
        <p14:creationId xmlns:p14="http://schemas.microsoft.com/office/powerpoint/2010/main" val="151970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784923" y="2418809"/>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500326" y="2919917"/>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Models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Evaluation</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E22B0ADD-6B95-7651-C6CF-2533D14E2CC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32444" y1="45349" x2="32444" y2="45349"/>
                        <a14:backgroundMark x1="33778" y1="43023" x2="33778" y2="43023"/>
                        <a14:backgroundMark x1="64444" y1="51550" x2="64444" y2="51550"/>
                        <a14:backgroundMark x1="68889" y1="47674" x2="68889" y2="47674"/>
                        <a14:backgroundMark x1="61333" y1="67442" x2="61333" y2="67442"/>
                        <a14:backgroundMark x1="61333" y1="67442" x2="61333" y2="67442"/>
                        <a14:backgroundMark x1="61778" y1="67054" x2="61778" y2="67054"/>
                        <a14:backgroundMark x1="65778" y1="67054" x2="65778" y2="67054"/>
                        <a14:backgroundMark x1="65778" y1="67054" x2="65778" y2="67054"/>
                        <a14:backgroundMark x1="60889" y1="68992" x2="60889" y2="68992"/>
                        <a14:backgroundMark x1="59556" y1="71318" x2="59556" y2="71318"/>
                        <a14:backgroundMark x1="41778" y1="70930" x2="41778" y2="70930"/>
                        <a14:backgroundMark x1="44444" y1="65891" x2="44444" y2="65891"/>
                        <a14:backgroundMark x1="48000" y1="74419" x2="48000" y2="74419"/>
                        <a14:backgroundMark x1="49333" y1="55426" x2="49333" y2="55426"/>
                        <a14:backgroundMark x1="47556" y1="55039" x2="47556" y2="55039"/>
                        <a14:backgroundMark x1="47556" y1="55039" x2="47556" y2="55039"/>
                        <a14:backgroundMark x1="44444" y1="52326" x2="44444" y2="52326"/>
                        <a14:backgroundMark x1="25333" y1="58527" x2="25333" y2="58527"/>
                      </a14:backgroundRemoval>
                    </a14:imgEffect>
                  </a14:imgLayer>
                </a14:imgProps>
              </a:ext>
            </a:extLst>
          </a:blip>
          <a:stretch>
            <a:fillRect/>
          </a:stretch>
        </p:blipFill>
        <p:spPr>
          <a:xfrm>
            <a:off x="2140471" y="1256881"/>
            <a:ext cx="1516570" cy="1738999"/>
          </a:xfrm>
          <a:prstGeom prst="rect">
            <a:avLst/>
          </a:prstGeom>
        </p:spPr>
      </p:pic>
      <p:cxnSp>
        <p:nvCxnSpPr>
          <p:cNvPr id="5" name="Connector: Elbow 4">
            <a:extLst>
              <a:ext uri="{FF2B5EF4-FFF2-40B4-BE49-F238E27FC236}">
                <a16:creationId xmlns:a16="http://schemas.microsoft.com/office/drawing/2014/main" id="{AD76A391-13DD-794C-505B-48CAA6B920FB}"/>
              </a:ext>
            </a:extLst>
          </p:cNvPr>
          <p:cNvCxnSpPr>
            <a:cxnSpLocks/>
          </p:cNvCxnSpPr>
          <p:nvPr/>
        </p:nvCxnSpPr>
        <p:spPr>
          <a:xfrm>
            <a:off x="4343369" y="4380836"/>
            <a:ext cx="927593" cy="854768"/>
          </a:xfrm>
          <a:prstGeom prst="bentConnector3">
            <a:avLst/>
          </a:prstGeom>
          <a:ln w="3810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27BCCB2-7A56-528A-1AE4-4AA0D54CEA6E}"/>
              </a:ext>
            </a:extLst>
          </p:cNvPr>
          <p:cNvCxnSpPr>
            <a:cxnSpLocks/>
          </p:cNvCxnSpPr>
          <p:nvPr/>
        </p:nvCxnSpPr>
        <p:spPr>
          <a:xfrm>
            <a:off x="4807165" y="5235604"/>
            <a:ext cx="927593" cy="854768"/>
          </a:xfrm>
          <a:prstGeom prst="bentConnector3">
            <a:avLst/>
          </a:prstGeom>
          <a:ln w="38100">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C8AE7D5D-99ED-D69E-6BE8-4323BA8CA688}"/>
              </a:ext>
            </a:extLst>
          </p:cNvPr>
          <p:cNvCxnSpPr/>
          <p:nvPr/>
        </p:nvCxnSpPr>
        <p:spPr>
          <a:xfrm rot="10800000" flipV="1">
            <a:off x="8587409" y="6303077"/>
            <a:ext cx="3565971" cy="1252330"/>
          </a:xfrm>
          <a:prstGeom prst="bentConnector3">
            <a:avLst/>
          </a:prstGeom>
          <a:ln w="2857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Cross 19">
            <a:extLst>
              <a:ext uri="{FF2B5EF4-FFF2-40B4-BE49-F238E27FC236}">
                <a16:creationId xmlns:a16="http://schemas.microsoft.com/office/drawing/2014/main" id="{71F1FF05-73CD-D217-96DE-98ED5494C623}"/>
              </a:ext>
            </a:extLst>
          </p:cNvPr>
          <p:cNvSpPr/>
          <p:nvPr/>
        </p:nvSpPr>
        <p:spPr>
          <a:xfrm>
            <a:off x="1742661" y="5506283"/>
            <a:ext cx="556591" cy="530092"/>
          </a:xfrm>
          <a:prstGeom prst="plus">
            <a:avLst/>
          </a:prstGeom>
          <a:solidFill>
            <a:schemeClr val="bg1"/>
          </a:solidFill>
          <a:ln w="28575">
            <a:solidFill>
              <a:schemeClr val="tx2">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C9827C20-B62C-B93B-8C10-D23546995A13}"/>
              </a:ext>
            </a:extLst>
          </p:cNvPr>
          <p:cNvSpPr/>
          <p:nvPr/>
        </p:nvSpPr>
        <p:spPr>
          <a:xfrm>
            <a:off x="8706467" y="2272748"/>
            <a:ext cx="3479832" cy="3869635"/>
          </a:xfrm>
          <a:prstGeom prst="rect">
            <a:avLst/>
          </a:prstGeom>
          <a:solidFill>
            <a:srgbClr val="5CAEC6"/>
          </a:solidFill>
          <a:ln>
            <a:solidFill>
              <a:srgbClr val="5CAEC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Isosceles Triangle 21">
            <a:extLst>
              <a:ext uri="{FF2B5EF4-FFF2-40B4-BE49-F238E27FC236}">
                <a16:creationId xmlns:a16="http://schemas.microsoft.com/office/drawing/2014/main" id="{5E4B22DB-7ECB-BE0E-4AED-59F3671D381B}"/>
              </a:ext>
            </a:extLst>
          </p:cNvPr>
          <p:cNvSpPr/>
          <p:nvPr/>
        </p:nvSpPr>
        <p:spPr>
          <a:xfrm rot="2434153">
            <a:off x="10091529" y="2888154"/>
            <a:ext cx="1563757" cy="1355878"/>
          </a:xfrm>
          <a:prstGeom prst="triangle">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Flowchart: Connector 22">
            <a:extLst>
              <a:ext uri="{FF2B5EF4-FFF2-40B4-BE49-F238E27FC236}">
                <a16:creationId xmlns:a16="http://schemas.microsoft.com/office/drawing/2014/main" id="{7FA60ED8-356E-0148-14E1-1835B08206AB}"/>
              </a:ext>
            </a:extLst>
          </p:cNvPr>
          <p:cNvSpPr/>
          <p:nvPr/>
        </p:nvSpPr>
        <p:spPr>
          <a:xfrm>
            <a:off x="9560516" y="3342839"/>
            <a:ext cx="516835" cy="496957"/>
          </a:xfrm>
          <a:prstGeom prst="flowChartConnector">
            <a:avLst/>
          </a:prstGeom>
          <a:solidFill>
            <a:srgbClr val="C00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Flowchart: Connector 25">
            <a:extLst>
              <a:ext uri="{FF2B5EF4-FFF2-40B4-BE49-F238E27FC236}">
                <a16:creationId xmlns:a16="http://schemas.microsoft.com/office/drawing/2014/main" id="{3C0FE327-7029-8AA6-EC2E-43C3278BFCC2}"/>
              </a:ext>
            </a:extLst>
          </p:cNvPr>
          <p:cNvSpPr/>
          <p:nvPr/>
        </p:nvSpPr>
        <p:spPr>
          <a:xfrm>
            <a:off x="10733333" y="4256109"/>
            <a:ext cx="516835" cy="496957"/>
          </a:xfrm>
          <a:prstGeom prst="flowChartConnector">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Flowchart: Connector 26">
            <a:extLst>
              <a:ext uri="{FF2B5EF4-FFF2-40B4-BE49-F238E27FC236}">
                <a16:creationId xmlns:a16="http://schemas.microsoft.com/office/drawing/2014/main" id="{A2E514FA-9171-E316-2866-9C98E509D2EA}"/>
              </a:ext>
            </a:extLst>
          </p:cNvPr>
          <p:cNvSpPr/>
          <p:nvPr/>
        </p:nvSpPr>
        <p:spPr>
          <a:xfrm>
            <a:off x="11044760" y="2811952"/>
            <a:ext cx="516835" cy="496957"/>
          </a:xfrm>
          <a:prstGeom prst="flowChartConnec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33577E04-C337-99D2-EB22-1421B706E5DB}"/>
              </a:ext>
            </a:extLst>
          </p:cNvPr>
          <p:cNvSpPr/>
          <p:nvPr/>
        </p:nvSpPr>
        <p:spPr>
          <a:xfrm>
            <a:off x="7719570" y="2527794"/>
            <a:ext cx="1649896" cy="530887"/>
          </a:xfrm>
          <a:prstGeom prst="rect">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Roc curve</a:t>
            </a:r>
            <a:endParaRPr lang="he-IL" dirty="0"/>
          </a:p>
        </p:txBody>
      </p:sp>
      <p:sp>
        <p:nvSpPr>
          <p:cNvPr id="30" name="Rectangle 29">
            <a:extLst>
              <a:ext uri="{FF2B5EF4-FFF2-40B4-BE49-F238E27FC236}">
                <a16:creationId xmlns:a16="http://schemas.microsoft.com/office/drawing/2014/main" id="{A464049B-88CF-731C-74D6-EE93E886F88D}"/>
              </a:ext>
            </a:extLst>
          </p:cNvPr>
          <p:cNvSpPr/>
          <p:nvPr/>
        </p:nvSpPr>
        <p:spPr>
          <a:xfrm>
            <a:off x="7732810" y="3214580"/>
            <a:ext cx="1649896" cy="530887"/>
          </a:xfrm>
          <a:prstGeom prst="rect">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Confusion Matrix</a:t>
            </a:r>
            <a:endParaRPr lang="he-IL" dirty="0"/>
          </a:p>
        </p:txBody>
      </p:sp>
      <p:sp>
        <p:nvSpPr>
          <p:cNvPr id="32" name="Rectangle 31">
            <a:extLst>
              <a:ext uri="{FF2B5EF4-FFF2-40B4-BE49-F238E27FC236}">
                <a16:creationId xmlns:a16="http://schemas.microsoft.com/office/drawing/2014/main" id="{1AEC8621-ADF7-A922-FAB5-CBF3FBA1E38B}"/>
              </a:ext>
            </a:extLst>
          </p:cNvPr>
          <p:cNvSpPr/>
          <p:nvPr/>
        </p:nvSpPr>
        <p:spPr>
          <a:xfrm>
            <a:off x="7719570" y="3883833"/>
            <a:ext cx="1649896" cy="530887"/>
          </a:xfrm>
          <a:prstGeom prst="rect">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Recall</a:t>
            </a:r>
            <a:endParaRPr lang="he-IL" dirty="0"/>
          </a:p>
        </p:txBody>
      </p:sp>
      <p:sp>
        <p:nvSpPr>
          <p:cNvPr id="33" name="Rectangle 32">
            <a:extLst>
              <a:ext uri="{FF2B5EF4-FFF2-40B4-BE49-F238E27FC236}">
                <a16:creationId xmlns:a16="http://schemas.microsoft.com/office/drawing/2014/main" id="{B45FD1D6-AB42-FA12-3048-419D378CB3F8}"/>
              </a:ext>
            </a:extLst>
          </p:cNvPr>
          <p:cNvSpPr/>
          <p:nvPr/>
        </p:nvSpPr>
        <p:spPr>
          <a:xfrm>
            <a:off x="7714784" y="4557595"/>
            <a:ext cx="1649896" cy="530887"/>
          </a:xfrm>
          <a:prstGeom prst="rect">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Precision</a:t>
            </a:r>
            <a:endParaRPr lang="he-IL" dirty="0"/>
          </a:p>
        </p:txBody>
      </p:sp>
      <p:sp>
        <p:nvSpPr>
          <p:cNvPr id="34" name="Rectangle 33">
            <a:extLst>
              <a:ext uri="{FF2B5EF4-FFF2-40B4-BE49-F238E27FC236}">
                <a16:creationId xmlns:a16="http://schemas.microsoft.com/office/drawing/2014/main" id="{76EF7F6C-2AFD-6EDF-96DA-8ADBD4A39413}"/>
              </a:ext>
            </a:extLst>
          </p:cNvPr>
          <p:cNvSpPr/>
          <p:nvPr/>
        </p:nvSpPr>
        <p:spPr>
          <a:xfrm>
            <a:off x="7714784" y="5254348"/>
            <a:ext cx="1649896" cy="530887"/>
          </a:xfrm>
          <a:prstGeom prst="rect">
            <a:avLst/>
          </a:prstGeom>
          <a:solidFill>
            <a:srgbClr val="4E3DEB"/>
          </a:solidFill>
          <a:ln>
            <a:solidFill>
              <a:srgbClr val="4E3DE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Accuracy</a:t>
            </a:r>
            <a:endParaRPr lang="he-IL" dirty="0"/>
          </a:p>
        </p:txBody>
      </p:sp>
      <p:sp>
        <p:nvSpPr>
          <p:cNvPr id="35" name="Flowchart: Connector 34">
            <a:extLst>
              <a:ext uri="{FF2B5EF4-FFF2-40B4-BE49-F238E27FC236}">
                <a16:creationId xmlns:a16="http://schemas.microsoft.com/office/drawing/2014/main" id="{31CD55DE-9482-4038-F656-5E74A8E01626}"/>
              </a:ext>
            </a:extLst>
          </p:cNvPr>
          <p:cNvSpPr/>
          <p:nvPr/>
        </p:nvSpPr>
        <p:spPr>
          <a:xfrm>
            <a:off x="5270962" y="1775791"/>
            <a:ext cx="109421" cy="99392"/>
          </a:xfrm>
          <a:prstGeom prst="flowChartConnector">
            <a:avLst/>
          </a:prstGeom>
          <a:solidFill>
            <a:srgbClr val="78B9C9"/>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Flowchart: Connector 35">
            <a:extLst>
              <a:ext uri="{FF2B5EF4-FFF2-40B4-BE49-F238E27FC236}">
                <a16:creationId xmlns:a16="http://schemas.microsoft.com/office/drawing/2014/main" id="{D2C816E4-B046-1EFD-B7E8-E0CA4A6A1A14}"/>
              </a:ext>
            </a:extLst>
          </p:cNvPr>
          <p:cNvSpPr/>
          <p:nvPr/>
        </p:nvSpPr>
        <p:spPr>
          <a:xfrm>
            <a:off x="1042093" y="4589577"/>
            <a:ext cx="109421" cy="99392"/>
          </a:xfrm>
          <a:prstGeom prst="flowChartConnector">
            <a:avLst/>
          </a:prstGeom>
          <a:solidFill>
            <a:srgbClr val="8497B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Flowchart: Connector 36">
            <a:extLst>
              <a:ext uri="{FF2B5EF4-FFF2-40B4-BE49-F238E27FC236}">
                <a16:creationId xmlns:a16="http://schemas.microsoft.com/office/drawing/2014/main" id="{4015D8AF-7B46-F1E6-B446-9D9C2FA61F62}"/>
              </a:ext>
            </a:extLst>
          </p:cNvPr>
          <p:cNvSpPr/>
          <p:nvPr/>
        </p:nvSpPr>
        <p:spPr>
          <a:xfrm>
            <a:off x="6347823" y="5576855"/>
            <a:ext cx="109421" cy="99392"/>
          </a:xfrm>
          <a:prstGeom prst="flowChartConnector">
            <a:avLst/>
          </a:prstGeom>
          <a:solidFill>
            <a:srgbClr val="8497B0"/>
          </a:solidFill>
          <a:ln>
            <a:solidFill>
              <a:srgbClr val="78B9C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9" name="Straight Connector 38">
            <a:extLst>
              <a:ext uri="{FF2B5EF4-FFF2-40B4-BE49-F238E27FC236}">
                <a16:creationId xmlns:a16="http://schemas.microsoft.com/office/drawing/2014/main" id="{5756A320-15B8-4F07-8CBC-70A6C8D79EE0}"/>
              </a:ext>
            </a:extLst>
          </p:cNvPr>
          <p:cNvCxnSpPr/>
          <p:nvPr/>
        </p:nvCxnSpPr>
        <p:spPr>
          <a:xfrm>
            <a:off x="0" y="1470995"/>
            <a:ext cx="1358348" cy="0"/>
          </a:xfrm>
          <a:prstGeom prst="line">
            <a:avLst/>
          </a:prstGeom>
          <a:ln w="38100">
            <a:solidFill>
              <a:srgbClr val="8497B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52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3276332" y="533370"/>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1986113" y="1131575"/>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Models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Evaluation</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FBACE9EB-F59B-615F-FD0B-2B1434EE569B}"/>
              </a:ext>
            </a:extLst>
          </p:cNvPr>
          <p:cNvSpPr txBox="1"/>
          <p:nvPr/>
        </p:nvSpPr>
        <p:spPr>
          <a:xfrm>
            <a:off x="3120886" y="1824166"/>
            <a:ext cx="2698475" cy="369332"/>
          </a:xfrm>
          <a:prstGeom prst="rect">
            <a:avLst/>
          </a:prstGeom>
          <a:noFill/>
        </p:spPr>
        <p:txBody>
          <a:bodyPr wrap="square" rtlCol="1">
            <a:spAutoFit/>
          </a:bodyPr>
          <a:lstStyle/>
          <a:p>
            <a:r>
              <a:rPr lang="en-US" b="1" dirty="0"/>
              <a:t>BINARY CLASSIFICATION</a:t>
            </a:r>
            <a:endParaRPr lang="he-IL" b="1" dirty="0"/>
          </a:p>
        </p:txBody>
      </p:sp>
      <p:pic>
        <p:nvPicPr>
          <p:cNvPr id="9" name="Picture 8">
            <a:extLst>
              <a:ext uri="{FF2B5EF4-FFF2-40B4-BE49-F238E27FC236}">
                <a16:creationId xmlns:a16="http://schemas.microsoft.com/office/drawing/2014/main" id="{8AE33577-C142-429C-2B30-2AA1B108A802}"/>
              </a:ext>
            </a:extLst>
          </p:cNvPr>
          <p:cNvPicPr>
            <a:picLocks noChangeAspect="1"/>
          </p:cNvPicPr>
          <p:nvPr/>
        </p:nvPicPr>
        <p:blipFill>
          <a:blip r:embed="rId6"/>
          <a:stretch>
            <a:fillRect/>
          </a:stretch>
        </p:blipFill>
        <p:spPr>
          <a:xfrm>
            <a:off x="3120886" y="3300669"/>
            <a:ext cx="4200741" cy="3391074"/>
          </a:xfrm>
          <a:prstGeom prst="rect">
            <a:avLst/>
          </a:prstGeom>
        </p:spPr>
      </p:pic>
      <p:sp>
        <p:nvSpPr>
          <p:cNvPr id="12" name="Rectangle: Rounded Corners 11">
            <a:extLst>
              <a:ext uri="{FF2B5EF4-FFF2-40B4-BE49-F238E27FC236}">
                <a16:creationId xmlns:a16="http://schemas.microsoft.com/office/drawing/2014/main" id="{95E1FF43-9D56-6878-9C2F-E0102D2C6F53}"/>
              </a:ext>
            </a:extLst>
          </p:cNvPr>
          <p:cNvSpPr/>
          <p:nvPr/>
        </p:nvSpPr>
        <p:spPr>
          <a:xfrm>
            <a:off x="333344" y="2905577"/>
            <a:ext cx="2400147" cy="3586506"/>
          </a:xfrm>
          <a:prstGeom prst="roundRect">
            <a:avLst/>
          </a:prstGeom>
          <a:solidFill>
            <a:srgbClr val="45C38D"/>
          </a:solidFill>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Model: CNN_LSTM</a:t>
            </a:r>
          </a:p>
          <a:p>
            <a:pPr algn="ctr"/>
            <a:r>
              <a:rPr lang="en-US" b="1" dirty="0"/>
              <a:t>Loss Function: BCELoss</a:t>
            </a:r>
          </a:p>
          <a:p>
            <a:pPr algn="ctr"/>
            <a:r>
              <a:rPr lang="en-US" b="1" dirty="0"/>
              <a:t>Number of epochs: 100</a:t>
            </a:r>
          </a:p>
          <a:p>
            <a:pPr algn="ctr"/>
            <a:r>
              <a:rPr lang="en-US" b="1" dirty="0"/>
              <a:t>Score Function: f1</a:t>
            </a:r>
          </a:p>
          <a:p>
            <a:pPr algn="ctr"/>
            <a:r>
              <a:rPr lang="en-US" b="1" dirty="0"/>
              <a:t>Best validation score: 0.8644</a:t>
            </a:r>
            <a:endParaRPr lang="he-IL" b="1" dirty="0"/>
          </a:p>
        </p:txBody>
      </p:sp>
      <p:pic>
        <p:nvPicPr>
          <p:cNvPr id="3" name="Picture 2">
            <a:extLst>
              <a:ext uri="{FF2B5EF4-FFF2-40B4-BE49-F238E27FC236}">
                <a16:creationId xmlns:a16="http://schemas.microsoft.com/office/drawing/2014/main" id="{BFDEE4C8-B9FF-11A7-4096-2890011EC9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5650" y="3038958"/>
            <a:ext cx="523422" cy="523422"/>
          </a:xfrm>
          <a:prstGeom prst="rect">
            <a:avLst/>
          </a:prstGeom>
        </p:spPr>
      </p:pic>
      <p:pic>
        <p:nvPicPr>
          <p:cNvPr id="7" name="Picture 6">
            <a:extLst>
              <a:ext uri="{FF2B5EF4-FFF2-40B4-BE49-F238E27FC236}">
                <a16:creationId xmlns:a16="http://schemas.microsoft.com/office/drawing/2014/main" id="{EF01BE4E-09A0-72DE-BCFE-ECFC4DDAAF2D}"/>
              </a:ext>
            </a:extLst>
          </p:cNvPr>
          <p:cNvPicPr>
            <a:picLocks noChangeAspect="1"/>
          </p:cNvPicPr>
          <p:nvPr/>
        </p:nvPicPr>
        <p:blipFill rotWithShape="1">
          <a:blip r:embed="rId8"/>
          <a:srcRect t="984"/>
          <a:stretch/>
        </p:blipFill>
        <p:spPr>
          <a:xfrm>
            <a:off x="7305425" y="2054905"/>
            <a:ext cx="4553231" cy="4636837"/>
          </a:xfrm>
          <a:prstGeom prst="rect">
            <a:avLst/>
          </a:prstGeom>
        </p:spPr>
      </p:pic>
    </p:spTree>
    <p:extLst>
      <p:ext uri="{BB962C8B-B14F-4D97-AF65-F5344CB8AC3E}">
        <p14:creationId xmlns:p14="http://schemas.microsoft.com/office/powerpoint/2010/main" val="171747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5"/>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86" b="87800" l="14472" r="91057">
                        <a14:foregroundMark x1="14472" y1="87364" x2="14472" y2="87364"/>
                      </a14:backgroundRemoval>
                    </a14:imgEffect>
                  </a14:imgLayer>
                </a14:imgProps>
              </a:ext>
            </a:extLst>
          </a:blip>
          <a:srcRect l="10893" b="2262"/>
          <a:stretch/>
        </p:blipFill>
        <p:spPr>
          <a:xfrm>
            <a:off x="2545022" y="434952"/>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532263" y="994121"/>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Humanity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Improvements</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7" name="red_blood_cells_-_35461 (540p)">
            <a:hlinkClick r:id="" action="ppaction://media"/>
            <a:extLst>
              <a:ext uri="{FF2B5EF4-FFF2-40B4-BE49-F238E27FC236}">
                <a16:creationId xmlns:a16="http://schemas.microsoft.com/office/drawing/2014/main" id="{4FA14A83-2985-C6BA-A198-E9BAF201C52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040842" y="2216748"/>
            <a:ext cx="3054148" cy="3284561"/>
          </a:xfrm>
          <a:prstGeom prst="rect">
            <a:avLst/>
          </a:prstGeom>
        </p:spPr>
      </p:pic>
      <p:sp>
        <p:nvSpPr>
          <p:cNvPr id="11" name="Flowchart: Connector 10">
            <a:extLst>
              <a:ext uri="{FF2B5EF4-FFF2-40B4-BE49-F238E27FC236}">
                <a16:creationId xmlns:a16="http://schemas.microsoft.com/office/drawing/2014/main" id="{8F83F82E-7C57-4097-6788-1E6A4B7309D2}"/>
              </a:ext>
            </a:extLst>
          </p:cNvPr>
          <p:cNvSpPr/>
          <p:nvPr/>
        </p:nvSpPr>
        <p:spPr>
          <a:xfrm>
            <a:off x="7194582" y="5764267"/>
            <a:ext cx="2133600" cy="1820868"/>
          </a:xfrm>
          <a:prstGeom prst="flowChartConnector">
            <a:avLst/>
          </a:prstGeom>
          <a:solidFill>
            <a:srgbClr val="C00000"/>
          </a:solidFill>
          <a:ln>
            <a:solidFill>
              <a:srgbClr val="C00000"/>
            </a:solidFill>
          </a:ln>
          <a:scene3d>
            <a:camera prst="perspectiveLef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a:extLst>
              <a:ext uri="{FF2B5EF4-FFF2-40B4-BE49-F238E27FC236}">
                <a16:creationId xmlns:a16="http://schemas.microsoft.com/office/drawing/2014/main" id="{9411943D-40D1-A328-9036-1A540F727892}"/>
              </a:ext>
            </a:extLst>
          </p:cNvPr>
          <p:cNvSpPr/>
          <p:nvPr/>
        </p:nvSpPr>
        <p:spPr>
          <a:xfrm>
            <a:off x="251036" y="1859390"/>
            <a:ext cx="4587972" cy="523220"/>
          </a:xfrm>
          <a:prstGeom prst="rect">
            <a:avLst/>
          </a:prstGeom>
          <a:noFill/>
        </p:spPr>
        <p:txBody>
          <a:bodyPr wrap="square" lIns="91440" tIns="45720" rIns="91440" bIns="45720">
            <a:spAutoFit/>
          </a:bodyPr>
          <a:lstStyle/>
          <a:p>
            <a:pPr algn="ctr"/>
            <a:r>
              <a:rPr lang="en-US" sz="2800" b="0" cap="none" spc="0" dirty="0" err="1">
                <a:ln w="0"/>
                <a:solidFill>
                  <a:schemeClr val="tx1"/>
                </a:solidFill>
                <a:effectLst>
                  <a:outerShdw blurRad="38100" dist="19050" dir="2700000" algn="tl" rotWithShape="0">
                    <a:schemeClr val="dk1">
                      <a:alpha val="40000"/>
                    </a:schemeClr>
                  </a:outerShdw>
                </a:effectLst>
              </a:rPr>
              <a:t>Avertto’s</a:t>
            </a:r>
            <a:r>
              <a:rPr lang="en-US" sz="2800" b="0" cap="none" spc="0" dirty="0">
                <a:ln w="0"/>
                <a:solidFill>
                  <a:schemeClr val="tx1"/>
                </a:solidFill>
                <a:effectLst>
                  <a:outerShdw blurRad="38100" dist="19050" dir="2700000" algn="tl" rotWithShape="0">
                    <a:schemeClr val="dk1">
                      <a:alpha val="40000"/>
                    </a:schemeClr>
                  </a:outerShdw>
                </a:effectLst>
              </a:rPr>
              <a:t> Mission</a:t>
            </a:r>
          </a:p>
        </p:txBody>
      </p:sp>
      <p:pic>
        <p:nvPicPr>
          <p:cNvPr id="16" name="Picture 15" descr="A heart with a white cross and a blue triangle&#10;&#10;Description automatically generated">
            <a:extLst>
              <a:ext uri="{FF2B5EF4-FFF2-40B4-BE49-F238E27FC236}">
                <a16:creationId xmlns:a16="http://schemas.microsoft.com/office/drawing/2014/main" id="{001A8141-275D-4B14-EAD0-FFF8AAB3A2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3478" y="2962494"/>
            <a:ext cx="812698" cy="812698"/>
          </a:xfrm>
          <a:prstGeom prst="rect">
            <a:avLst/>
          </a:prstGeom>
        </p:spPr>
      </p:pic>
      <p:sp>
        <p:nvSpPr>
          <p:cNvPr id="19" name="TextBox 18">
            <a:extLst>
              <a:ext uri="{FF2B5EF4-FFF2-40B4-BE49-F238E27FC236}">
                <a16:creationId xmlns:a16="http://schemas.microsoft.com/office/drawing/2014/main" id="{DEE93696-CF78-C851-FB8A-F119DBDFA6D3}"/>
              </a:ext>
            </a:extLst>
          </p:cNvPr>
          <p:cNvSpPr txBox="1"/>
          <p:nvPr/>
        </p:nvSpPr>
        <p:spPr>
          <a:xfrm>
            <a:off x="1271517" y="3775192"/>
            <a:ext cx="1485331" cy="369332"/>
          </a:xfrm>
          <a:prstGeom prst="rect">
            <a:avLst/>
          </a:prstGeom>
          <a:noFill/>
        </p:spPr>
        <p:txBody>
          <a:bodyPr wrap="square">
            <a:spAutoFit/>
          </a:bodyPr>
          <a:lstStyle/>
          <a:p>
            <a:r>
              <a:rPr lang="en-US" b="1" i="0" dirty="0">
                <a:solidFill>
                  <a:srgbClr val="C00000"/>
                </a:solidFill>
                <a:effectLst/>
                <a:latin typeface="Söhne"/>
              </a:rPr>
              <a:t>Critical Need</a:t>
            </a:r>
            <a:r>
              <a:rPr lang="en-US" b="0" i="0" dirty="0">
                <a:solidFill>
                  <a:srgbClr val="D1D5DB"/>
                </a:solidFill>
                <a:effectLst/>
                <a:latin typeface="Söhne"/>
              </a:rPr>
              <a:t>:</a:t>
            </a:r>
            <a:endParaRPr lang="he-IL" dirty="0"/>
          </a:p>
        </p:txBody>
      </p:sp>
      <p:sp>
        <p:nvSpPr>
          <p:cNvPr id="20" name="TextBox 19">
            <a:extLst>
              <a:ext uri="{FF2B5EF4-FFF2-40B4-BE49-F238E27FC236}">
                <a16:creationId xmlns:a16="http://schemas.microsoft.com/office/drawing/2014/main" id="{F488AF71-8E66-5CAC-8AA3-DA104A8B3277}"/>
              </a:ext>
            </a:extLst>
          </p:cNvPr>
          <p:cNvSpPr txBox="1"/>
          <p:nvPr/>
        </p:nvSpPr>
        <p:spPr>
          <a:xfrm>
            <a:off x="566381" y="4093466"/>
            <a:ext cx="3113965" cy="523220"/>
          </a:xfrm>
          <a:prstGeom prst="rect">
            <a:avLst/>
          </a:prstGeom>
          <a:noFill/>
        </p:spPr>
        <p:txBody>
          <a:bodyPr wrap="square">
            <a:spAutoFit/>
          </a:bodyPr>
          <a:lstStyle/>
          <a:p>
            <a:r>
              <a:rPr lang="en-US" sz="1400" i="0" dirty="0">
                <a:effectLst/>
                <a:latin typeface="Söhne"/>
              </a:rPr>
              <a:t>Stroke is a leading </a:t>
            </a:r>
            <a:r>
              <a:rPr lang="en-US" sz="1400" b="0" i="0" dirty="0">
                <a:effectLst/>
                <a:latin typeface="Söhne"/>
              </a:rPr>
              <a:t>cause of death and disability, especially for those over 60</a:t>
            </a:r>
            <a:endParaRPr lang="he-IL" sz="1400" dirty="0"/>
          </a:p>
        </p:txBody>
      </p:sp>
      <p:sp>
        <p:nvSpPr>
          <p:cNvPr id="22" name="TextBox 21">
            <a:extLst>
              <a:ext uri="{FF2B5EF4-FFF2-40B4-BE49-F238E27FC236}">
                <a16:creationId xmlns:a16="http://schemas.microsoft.com/office/drawing/2014/main" id="{6CB1761B-67F7-393A-F91C-1BB61895F540}"/>
              </a:ext>
            </a:extLst>
          </p:cNvPr>
          <p:cNvSpPr txBox="1"/>
          <p:nvPr/>
        </p:nvSpPr>
        <p:spPr>
          <a:xfrm>
            <a:off x="4776720" y="3775283"/>
            <a:ext cx="1874292" cy="369332"/>
          </a:xfrm>
          <a:prstGeom prst="rect">
            <a:avLst/>
          </a:prstGeom>
          <a:noFill/>
        </p:spPr>
        <p:txBody>
          <a:bodyPr wrap="square">
            <a:spAutoFit/>
          </a:bodyPr>
          <a:lstStyle/>
          <a:p>
            <a:r>
              <a:rPr lang="en-US" b="1" i="0" dirty="0">
                <a:solidFill>
                  <a:srgbClr val="C00000"/>
                </a:solidFill>
                <a:effectLst/>
                <a:latin typeface="Söhne"/>
              </a:rPr>
              <a:t>Current Solutions</a:t>
            </a:r>
            <a:endParaRPr lang="he-IL" dirty="0"/>
          </a:p>
        </p:txBody>
      </p:sp>
      <p:sp>
        <p:nvSpPr>
          <p:cNvPr id="23" name="TextBox 22">
            <a:extLst>
              <a:ext uri="{FF2B5EF4-FFF2-40B4-BE49-F238E27FC236}">
                <a16:creationId xmlns:a16="http://schemas.microsoft.com/office/drawing/2014/main" id="{C71C6F39-1200-3108-0452-924E3FEE3985}"/>
              </a:ext>
            </a:extLst>
          </p:cNvPr>
          <p:cNvSpPr txBox="1"/>
          <p:nvPr/>
        </p:nvSpPr>
        <p:spPr>
          <a:xfrm>
            <a:off x="4153467" y="4093466"/>
            <a:ext cx="3325506" cy="307777"/>
          </a:xfrm>
          <a:prstGeom prst="rect">
            <a:avLst/>
          </a:prstGeom>
          <a:noFill/>
        </p:spPr>
        <p:txBody>
          <a:bodyPr wrap="square">
            <a:spAutoFit/>
          </a:bodyPr>
          <a:lstStyle/>
          <a:p>
            <a:pPr algn="ctr"/>
            <a:r>
              <a:rPr lang="en-US" sz="1400" b="0" i="0" dirty="0">
                <a:effectLst/>
                <a:latin typeface="Söhne"/>
              </a:rPr>
              <a:t>Existing methods lack real-time solutions</a:t>
            </a:r>
            <a:endParaRPr lang="he-IL" sz="1400" dirty="0"/>
          </a:p>
        </p:txBody>
      </p:sp>
      <p:pic>
        <p:nvPicPr>
          <p:cNvPr id="25" name="Picture 24" descr="A blue and white device with a red gauge&#10;&#10;Description automatically generated">
            <a:extLst>
              <a:ext uri="{FF2B5EF4-FFF2-40B4-BE49-F238E27FC236}">
                <a16:creationId xmlns:a16="http://schemas.microsoft.com/office/drawing/2014/main" id="{6432B9F5-2472-2B78-4BBB-56DE3D618C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2670" y="2907178"/>
            <a:ext cx="923330" cy="923330"/>
          </a:xfrm>
          <a:prstGeom prst="rect">
            <a:avLst/>
          </a:prstGeom>
        </p:spPr>
      </p:pic>
      <p:pic>
        <p:nvPicPr>
          <p:cNvPr id="27" name="Picture 26">
            <a:extLst>
              <a:ext uri="{FF2B5EF4-FFF2-40B4-BE49-F238E27FC236}">
                <a16:creationId xmlns:a16="http://schemas.microsoft.com/office/drawing/2014/main" id="{871884E6-C2BD-193F-7B27-D1D0461AB0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0194" y="4804790"/>
            <a:ext cx="814846" cy="814846"/>
          </a:xfrm>
          <a:prstGeom prst="rect">
            <a:avLst/>
          </a:prstGeom>
        </p:spPr>
      </p:pic>
      <p:sp>
        <p:nvSpPr>
          <p:cNvPr id="28" name="TextBox 27">
            <a:extLst>
              <a:ext uri="{FF2B5EF4-FFF2-40B4-BE49-F238E27FC236}">
                <a16:creationId xmlns:a16="http://schemas.microsoft.com/office/drawing/2014/main" id="{C9676388-55DD-4E00-5D8C-E556EC34A1E7}"/>
              </a:ext>
            </a:extLst>
          </p:cNvPr>
          <p:cNvSpPr txBox="1"/>
          <p:nvPr/>
        </p:nvSpPr>
        <p:spPr>
          <a:xfrm>
            <a:off x="3332331" y="5623074"/>
            <a:ext cx="1239312" cy="369332"/>
          </a:xfrm>
          <a:prstGeom prst="rect">
            <a:avLst/>
          </a:prstGeom>
          <a:noFill/>
        </p:spPr>
        <p:txBody>
          <a:bodyPr wrap="square">
            <a:spAutoFit/>
          </a:bodyPr>
          <a:lstStyle/>
          <a:p>
            <a:r>
              <a:rPr lang="en-US" b="1" i="0" dirty="0">
                <a:solidFill>
                  <a:srgbClr val="C00000"/>
                </a:solidFill>
                <a:effectLst/>
                <a:latin typeface="Söhne"/>
              </a:rPr>
              <a:t>Innovation</a:t>
            </a:r>
            <a:endParaRPr lang="he-IL" dirty="0"/>
          </a:p>
        </p:txBody>
      </p:sp>
      <p:sp>
        <p:nvSpPr>
          <p:cNvPr id="29" name="TextBox 28">
            <a:extLst>
              <a:ext uri="{FF2B5EF4-FFF2-40B4-BE49-F238E27FC236}">
                <a16:creationId xmlns:a16="http://schemas.microsoft.com/office/drawing/2014/main" id="{1AE44685-2FF2-92D1-165E-4944263D32AD}"/>
              </a:ext>
            </a:extLst>
          </p:cNvPr>
          <p:cNvSpPr txBox="1"/>
          <p:nvPr/>
        </p:nvSpPr>
        <p:spPr>
          <a:xfrm>
            <a:off x="2422475" y="5930728"/>
            <a:ext cx="3325506" cy="738664"/>
          </a:xfrm>
          <a:prstGeom prst="rect">
            <a:avLst/>
          </a:prstGeom>
          <a:noFill/>
        </p:spPr>
        <p:txBody>
          <a:bodyPr wrap="square">
            <a:spAutoFit/>
          </a:bodyPr>
          <a:lstStyle/>
          <a:p>
            <a:pPr algn="ctr"/>
            <a:r>
              <a:rPr lang="en-US" sz="1400" b="0" i="0" dirty="0" err="1">
                <a:effectLst/>
                <a:latin typeface="Söhne"/>
              </a:rPr>
              <a:t>Avertto's</a:t>
            </a:r>
            <a:r>
              <a:rPr lang="en-US" sz="1400" b="0" i="0" dirty="0">
                <a:effectLst/>
                <a:latin typeface="Söhne"/>
              </a:rPr>
              <a:t> continuous monitoring offers a game-changing solution accessible at home and in hospitals.</a:t>
            </a:r>
            <a:endParaRPr lang="he-IL" sz="1400" dirty="0"/>
          </a:p>
        </p:txBody>
      </p:sp>
    </p:spTree>
    <p:extLst>
      <p:ext uri="{BB962C8B-B14F-4D97-AF65-F5344CB8AC3E}">
        <p14:creationId xmlns:p14="http://schemas.microsoft.com/office/powerpoint/2010/main" val="18587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3276332" y="533370"/>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1986113" y="1131575"/>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Models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Evaluation</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FBACE9EB-F59B-615F-FD0B-2B1434EE569B}"/>
              </a:ext>
            </a:extLst>
          </p:cNvPr>
          <p:cNvSpPr txBox="1"/>
          <p:nvPr/>
        </p:nvSpPr>
        <p:spPr>
          <a:xfrm>
            <a:off x="3120886" y="1824166"/>
            <a:ext cx="2698475" cy="369332"/>
          </a:xfrm>
          <a:prstGeom prst="rect">
            <a:avLst/>
          </a:prstGeom>
          <a:noFill/>
        </p:spPr>
        <p:txBody>
          <a:bodyPr wrap="square" rtlCol="1">
            <a:spAutoFit/>
          </a:bodyPr>
          <a:lstStyle/>
          <a:p>
            <a:r>
              <a:rPr lang="en-US" b="1" dirty="0"/>
              <a:t>3 LABELS CLASSIFICATION</a:t>
            </a:r>
            <a:endParaRPr lang="he-IL" b="1" dirty="0"/>
          </a:p>
        </p:txBody>
      </p:sp>
      <p:sp>
        <p:nvSpPr>
          <p:cNvPr id="12" name="Rectangle: Rounded Corners 11">
            <a:extLst>
              <a:ext uri="{FF2B5EF4-FFF2-40B4-BE49-F238E27FC236}">
                <a16:creationId xmlns:a16="http://schemas.microsoft.com/office/drawing/2014/main" id="{95E1FF43-9D56-6878-9C2F-E0102D2C6F53}"/>
              </a:ext>
            </a:extLst>
          </p:cNvPr>
          <p:cNvSpPr/>
          <p:nvPr/>
        </p:nvSpPr>
        <p:spPr>
          <a:xfrm>
            <a:off x="333344" y="2905577"/>
            <a:ext cx="2400147" cy="3586506"/>
          </a:xfrm>
          <a:prstGeom prst="roundRect">
            <a:avLst/>
          </a:prstGeom>
          <a:solidFill>
            <a:srgbClr val="45C38D"/>
          </a:solidFill>
          <a:scene3d>
            <a:camera prst="orthographicFront"/>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en-US" b="1" dirty="0"/>
          </a:p>
          <a:p>
            <a:pPr algn="ctr"/>
            <a:r>
              <a:rPr lang="en-US" b="1" dirty="0"/>
              <a:t>Model: ClassifierCNN</a:t>
            </a:r>
          </a:p>
          <a:p>
            <a:pPr algn="ctr"/>
            <a:r>
              <a:rPr lang="en-US" b="1" dirty="0"/>
              <a:t>Loss Function: </a:t>
            </a:r>
            <a:r>
              <a:rPr lang="en-US" b="1" dirty="0" err="1"/>
              <a:t>CrossEntropy</a:t>
            </a:r>
            <a:endParaRPr lang="en-US" b="1" dirty="0"/>
          </a:p>
          <a:p>
            <a:pPr algn="ctr"/>
            <a:r>
              <a:rPr lang="en-US" b="1" dirty="0"/>
              <a:t>Number of epochs: 500</a:t>
            </a:r>
          </a:p>
          <a:p>
            <a:pPr algn="ctr"/>
            <a:r>
              <a:rPr lang="en-US" b="1" dirty="0"/>
              <a:t>Score Function: f1</a:t>
            </a:r>
          </a:p>
          <a:p>
            <a:pPr algn="ctr"/>
            <a:r>
              <a:rPr lang="en-US" b="1" dirty="0"/>
              <a:t>Best validation score: 0.7335</a:t>
            </a:r>
            <a:endParaRPr lang="he-IL" b="1" dirty="0"/>
          </a:p>
        </p:txBody>
      </p:sp>
      <p:pic>
        <p:nvPicPr>
          <p:cNvPr id="3" name="Picture 2">
            <a:extLst>
              <a:ext uri="{FF2B5EF4-FFF2-40B4-BE49-F238E27FC236}">
                <a16:creationId xmlns:a16="http://schemas.microsoft.com/office/drawing/2014/main" id="{BFDEE4C8-B9FF-11A7-4096-2890011EC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5650" y="3038958"/>
            <a:ext cx="523422" cy="523422"/>
          </a:xfrm>
          <a:prstGeom prst="rect">
            <a:avLst/>
          </a:prstGeom>
        </p:spPr>
      </p:pic>
      <p:pic>
        <p:nvPicPr>
          <p:cNvPr id="7" name="Picture 6">
            <a:extLst>
              <a:ext uri="{FF2B5EF4-FFF2-40B4-BE49-F238E27FC236}">
                <a16:creationId xmlns:a16="http://schemas.microsoft.com/office/drawing/2014/main" id="{ECFFC1C5-42B8-4C71-457E-447CD646E63C}"/>
              </a:ext>
            </a:extLst>
          </p:cNvPr>
          <p:cNvPicPr>
            <a:picLocks noChangeAspect="1"/>
          </p:cNvPicPr>
          <p:nvPr/>
        </p:nvPicPr>
        <p:blipFill>
          <a:blip r:embed="rId7"/>
          <a:stretch>
            <a:fillRect/>
          </a:stretch>
        </p:blipFill>
        <p:spPr>
          <a:xfrm>
            <a:off x="3066728" y="3038958"/>
            <a:ext cx="4448404" cy="3457753"/>
          </a:xfrm>
          <a:prstGeom prst="rect">
            <a:avLst/>
          </a:prstGeom>
        </p:spPr>
      </p:pic>
      <p:pic>
        <p:nvPicPr>
          <p:cNvPr id="11" name="Picture 10">
            <a:extLst>
              <a:ext uri="{FF2B5EF4-FFF2-40B4-BE49-F238E27FC236}">
                <a16:creationId xmlns:a16="http://schemas.microsoft.com/office/drawing/2014/main" id="{D768EF4B-35F0-F1BC-30DD-F5A45B681796}"/>
              </a:ext>
            </a:extLst>
          </p:cNvPr>
          <p:cNvPicPr>
            <a:picLocks noChangeAspect="1"/>
          </p:cNvPicPr>
          <p:nvPr/>
        </p:nvPicPr>
        <p:blipFill>
          <a:blip r:embed="rId8"/>
          <a:stretch>
            <a:fillRect/>
          </a:stretch>
        </p:blipFill>
        <p:spPr>
          <a:xfrm>
            <a:off x="7691343" y="2193498"/>
            <a:ext cx="4104228" cy="4606786"/>
          </a:xfrm>
          <a:prstGeom prst="rect">
            <a:avLst/>
          </a:prstGeom>
        </p:spPr>
      </p:pic>
    </p:spTree>
    <p:extLst>
      <p:ext uri="{BB962C8B-B14F-4D97-AF65-F5344CB8AC3E}">
        <p14:creationId xmlns:p14="http://schemas.microsoft.com/office/powerpoint/2010/main" val="113618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5568957" y="682990"/>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2077221" y="1230265"/>
            <a:ext cx="7792872" cy="1754326"/>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Conclusion &amp;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Future Work</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292962F2-5473-E134-339B-110E9A5B6168}"/>
              </a:ext>
            </a:extLst>
          </p:cNvPr>
          <p:cNvSpPr txBox="1"/>
          <p:nvPr/>
        </p:nvSpPr>
        <p:spPr>
          <a:xfrm>
            <a:off x="4441592" y="3346851"/>
            <a:ext cx="3405809" cy="3139321"/>
          </a:xfrm>
          <a:prstGeom prst="rect">
            <a:avLst/>
          </a:prstGeom>
          <a:noFill/>
        </p:spPr>
        <p:txBody>
          <a:bodyPr wrap="square" rtlCol="1">
            <a:spAutoFit/>
          </a:bodyPr>
          <a:lstStyle/>
          <a:p>
            <a:r>
              <a:rPr lang="en-US" b="1" i="0" dirty="0">
                <a:solidFill>
                  <a:srgbClr val="4E3DEB"/>
                </a:solidFill>
                <a:effectLst/>
                <a:latin typeface="Söhne"/>
              </a:rPr>
              <a:t>Conclusion: </a:t>
            </a:r>
            <a:r>
              <a:rPr lang="en-US" b="0" i="0" dirty="0">
                <a:effectLst/>
                <a:latin typeface="Söhne"/>
              </a:rPr>
              <a:t>The tagging process was conducted subjectively, involving four different individuals who tagged different waves. As a result, the reliability of the tagged data may be compromised due to varying interpretations.</a:t>
            </a:r>
          </a:p>
          <a:p>
            <a:r>
              <a:rPr lang="en-US" b="1" dirty="0">
                <a:solidFill>
                  <a:srgbClr val="45C38D"/>
                </a:solidFill>
              </a:rPr>
              <a:t>Recommendation:</a:t>
            </a:r>
            <a:r>
              <a:rPr lang="en-US" dirty="0"/>
              <a:t> </a:t>
            </a:r>
            <a:r>
              <a:rPr lang="en-US" b="0" i="0" dirty="0">
                <a:effectLst/>
                <a:latin typeface="Söhne"/>
              </a:rPr>
              <a:t>Appoint a single individual for tagging to maintain consistency and reduce bias arising from multiple taggers.</a:t>
            </a:r>
            <a:endParaRPr lang="he-IL" dirty="0"/>
          </a:p>
        </p:txBody>
      </p:sp>
      <p:sp>
        <p:nvSpPr>
          <p:cNvPr id="10" name="TextBox 9">
            <a:extLst>
              <a:ext uri="{FF2B5EF4-FFF2-40B4-BE49-F238E27FC236}">
                <a16:creationId xmlns:a16="http://schemas.microsoft.com/office/drawing/2014/main" id="{1148346D-D7F6-07E6-2C1A-DB091A10D05A}"/>
              </a:ext>
            </a:extLst>
          </p:cNvPr>
          <p:cNvSpPr txBox="1"/>
          <p:nvPr/>
        </p:nvSpPr>
        <p:spPr>
          <a:xfrm>
            <a:off x="592818" y="3376671"/>
            <a:ext cx="3405809" cy="2862322"/>
          </a:xfrm>
          <a:prstGeom prst="rect">
            <a:avLst/>
          </a:prstGeom>
          <a:noFill/>
        </p:spPr>
        <p:txBody>
          <a:bodyPr wrap="square" rtlCol="1">
            <a:spAutoFit/>
          </a:bodyPr>
          <a:lstStyle/>
          <a:p>
            <a:pPr algn="l"/>
            <a:r>
              <a:rPr lang="en-US" b="1" i="0" dirty="0">
                <a:solidFill>
                  <a:srgbClr val="4E3DEB"/>
                </a:solidFill>
                <a:effectLst/>
                <a:latin typeface="Söhne"/>
              </a:rPr>
              <a:t>Conclusion: </a:t>
            </a:r>
            <a:r>
              <a:rPr lang="en-US" b="0" i="0" dirty="0">
                <a:effectLst/>
                <a:latin typeface="Söhne"/>
              </a:rPr>
              <a:t>The recorded data was significantly affected by high levels of noise, which posed a considerable challenge for the models during analysis.</a:t>
            </a:r>
          </a:p>
          <a:p>
            <a:pPr algn="l"/>
            <a:endParaRPr lang="en-US" b="0" i="0" dirty="0">
              <a:solidFill>
                <a:srgbClr val="374151"/>
              </a:solidFill>
              <a:effectLst/>
              <a:latin typeface="Söhne"/>
            </a:endParaRPr>
          </a:p>
          <a:p>
            <a:pPr algn="l"/>
            <a:r>
              <a:rPr lang="en-US" b="1" i="0" dirty="0">
                <a:solidFill>
                  <a:srgbClr val="45C38D"/>
                </a:solidFill>
                <a:effectLst/>
                <a:latin typeface="Söhne"/>
              </a:rPr>
              <a:t>Recommendation: </a:t>
            </a:r>
            <a:r>
              <a:rPr lang="en-US" b="0" i="0" dirty="0">
                <a:effectLst/>
                <a:latin typeface="Söhne"/>
              </a:rPr>
              <a:t>Consider recording data from individuals in non-clinical settings, such as those working in a relaxed environment. </a:t>
            </a:r>
          </a:p>
        </p:txBody>
      </p:sp>
      <p:sp>
        <p:nvSpPr>
          <p:cNvPr id="2" name="TextBox 1">
            <a:extLst>
              <a:ext uri="{FF2B5EF4-FFF2-40B4-BE49-F238E27FC236}">
                <a16:creationId xmlns:a16="http://schemas.microsoft.com/office/drawing/2014/main" id="{37207509-A371-EAE4-4B64-EB695580C2BE}"/>
              </a:ext>
            </a:extLst>
          </p:cNvPr>
          <p:cNvSpPr txBox="1"/>
          <p:nvPr/>
        </p:nvSpPr>
        <p:spPr>
          <a:xfrm>
            <a:off x="8290366" y="3317035"/>
            <a:ext cx="3405809" cy="3416320"/>
          </a:xfrm>
          <a:prstGeom prst="rect">
            <a:avLst/>
          </a:prstGeom>
          <a:noFill/>
        </p:spPr>
        <p:txBody>
          <a:bodyPr wrap="square" rtlCol="1">
            <a:spAutoFit/>
          </a:bodyPr>
          <a:lstStyle/>
          <a:p>
            <a:r>
              <a:rPr lang="en-US" b="1" i="0" dirty="0">
                <a:solidFill>
                  <a:srgbClr val="4E3DEB"/>
                </a:solidFill>
                <a:effectLst/>
                <a:latin typeface="Söhne"/>
              </a:rPr>
              <a:t>Conclusion: </a:t>
            </a:r>
            <a:r>
              <a:rPr lang="en-US" b="0" i="0" dirty="0">
                <a:effectLst/>
                <a:latin typeface="Söhne"/>
              </a:rPr>
              <a:t>The data was significantly affected by noise and variations in pulse wave patterns between the peaks.</a:t>
            </a:r>
          </a:p>
          <a:p>
            <a:r>
              <a:rPr lang="en-US" b="1" dirty="0">
                <a:solidFill>
                  <a:srgbClr val="45C38D"/>
                </a:solidFill>
              </a:rPr>
              <a:t>Recommendation: </a:t>
            </a:r>
            <a:r>
              <a:rPr lang="en-US" i="0" dirty="0">
                <a:effectLst/>
                <a:latin typeface="Söhne"/>
              </a:rPr>
              <a:t>consider a preprocessing step that involves isolating and retaining only the desired peaks of the pulse waves. This approach will help remove noise and ensure that the data primarily consists of relevant pulse wave information</a:t>
            </a:r>
            <a:endParaRPr lang="he-IL" dirty="0"/>
          </a:p>
        </p:txBody>
      </p:sp>
    </p:spTree>
    <p:extLst>
      <p:ext uri="{BB962C8B-B14F-4D97-AF65-F5344CB8AC3E}">
        <p14:creationId xmlns:p14="http://schemas.microsoft.com/office/powerpoint/2010/main" val="1957276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24" name="Picture 23">
            <a:extLst>
              <a:ext uri="{FF2B5EF4-FFF2-40B4-BE49-F238E27FC236}">
                <a16:creationId xmlns:a16="http://schemas.microsoft.com/office/drawing/2014/main" id="{0BE9312A-6665-D0A3-053B-9F7915D5DE6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5568957" y="682990"/>
            <a:ext cx="1740018" cy="1424438"/>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2077221" y="1230265"/>
            <a:ext cx="7792872" cy="1754326"/>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Conclusion &amp;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Future Work</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9" name="TextBox 8">
            <a:extLst>
              <a:ext uri="{FF2B5EF4-FFF2-40B4-BE49-F238E27FC236}">
                <a16:creationId xmlns:a16="http://schemas.microsoft.com/office/drawing/2014/main" id="{014FE413-F161-7725-1B14-6A852AE414EB}"/>
              </a:ext>
            </a:extLst>
          </p:cNvPr>
          <p:cNvSpPr txBox="1"/>
          <p:nvPr/>
        </p:nvSpPr>
        <p:spPr>
          <a:xfrm>
            <a:off x="3042008" y="3531866"/>
            <a:ext cx="5551525" cy="3046988"/>
          </a:xfrm>
          <a:prstGeom prst="rect">
            <a:avLst/>
          </a:prstGeom>
          <a:noFill/>
        </p:spPr>
        <p:txBody>
          <a:bodyPr wrap="square" rtlCol="1">
            <a:spAutoFit/>
          </a:bodyPr>
          <a:lstStyle/>
          <a:p>
            <a:pPr algn="ctr"/>
            <a:r>
              <a:rPr lang="en-US" sz="3200" b="1" dirty="0">
                <a:solidFill>
                  <a:srgbClr val="4E3DEB"/>
                </a:solidFill>
              </a:rPr>
              <a:t>Conclusion: </a:t>
            </a:r>
            <a:r>
              <a:rPr lang="en-US" sz="3200" b="0" i="0" dirty="0">
                <a:effectLst/>
                <a:latin typeface="Söhne"/>
              </a:rPr>
              <a:t>All three models yield comparable scores</a:t>
            </a:r>
          </a:p>
          <a:p>
            <a:pPr algn="ctr"/>
            <a:r>
              <a:rPr lang="en-US" sz="3200" b="1" dirty="0">
                <a:solidFill>
                  <a:srgbClr val="45C38D"/>
                </a:solidFill>
              </a:rPr>
              <a:t>Recommendation: </a:t>
            </a:r>
            <a:r>
              <a:rPr lang="en-US" sz="3200" b="0" i="0" dirty="0">
                <a:effectLst/>
                <a:latin typeface="Söhne"/>
              </a:rPr>
              <a:t>Explore alternative models and techniques, such as spectrograms and FFT.</a:t>
            </a:r>
            <a:endParaRPr lang="he-IL" sz="3200" dirty="0"/>
          </a:p>
        </p:txBody>
      </p:sp>
    </p:spTree>
    <p:extLst>
      <p:ext uri="{BB962C8B-B14F-4D97-AF65-F5344CB8AC3E}">
        <p14:creationId xmlns:p14="http://schemas.microsoft.com/office/powerpoint/2010/main" val="183921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sp>
        <p:nvSpPr>
          <p:cNvPr id="25" name="Rectangle 24">
            <a:extLst>
              <a:ext uri="{FF2B5EF4-FFF2-40B4-BE49-F238E27FC236}">
                <a16:creationId xmlns:a16="http://schemas.microsoft.com/office/drawing/2014/main" id="{A78185EF-A44B-F93F-9203-CEA6AF99DABF}"/>
              </a:ext>
            </a:extLst>
          </p:cNvPr>
          <p:cNvSpPr/>
          <p:nvPr/>
        </p:nvSpPr>
        <p:spPr>
          <a:xfrm>
            <a:off x="2077221" y="1230265"/>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Many </a:t>
            </a:r>
            <a:r>
              <a:rPr lang="en-US" sz="540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Thanks!</a:t>
            </a:r>
            <a:endParaRPr lang="en-US" sz="5400" b="0" cap="none" spc="0" dirty="0">
              <a:ln w="0"/>
              <a:solidFill>
                <a:schemeClr val="accent1"/>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9E151FFD-F66B-E0A8-D8F9-AE7C0D29F9F2}"/>
              </a:ext>
            </a:extLst>
          </p:cNvPr>
          <p:cNvSpPr txBox="1"/>
          <p:nvPr/>
        </p:nvSpPr>
        <p:spPr>
          <a:xfrm>
            <a:off x="2620581" y="3103967"/>
            <a:ext cx="6478441" cy="2708434"/>
          </a:xfrm>
          <a:prstGeom prst="rect">
            <a:avLst/>
          </a:prstGeom>
          <a:noFill/>
        </p:spPr>
        <p:txBody>
          <a:bodyPr wrap="square" rtlCol="1">
            <a:spAutoFit/>
          </a:bodyPr>
          <a:lstStyle/>
          <a:p>
            <a:pPr algn="ctr"/>
            <a:r>
              <a:rPr lang="en-US" sz="2800" dirty="0">
                <a:latin typeface="Söhne"/>
              </a:rPr>
              <a:t>To </a:t>
            </a:r>
            <a:r>
              <a:rPr lang="en-US" sz="2800" dirty="0" err="1">
                <a:latin typeface="Söhne"/>
              </a:rPr>
              <a:t>Avertto</a:t>
            </a:r>
            <a:r>
              <a:rPr lang="en-US" sz="2800" dirty="0">
                <a:latin typeface="Söhne"/>
              </a:rPr>
              <a:t>, and the it’s wonderful people:</a:t>
            </a:r>
            <a:r>
              <a:rPr lang="en-US" sz="2800" b="0" i="0" dirty="0">
                <a:effectLst/>
                <a:latin typeface="Söhne"/>
              </a:rPr>
              <a:t> </a:t>
            </a:r>
          </a:p>
          <a:p>
            <a:pPr algn="ctr"/>
            <a:endParaRPr lang="en-US" sz="2800" b="0" i="0" dirty="0">
              <a:effectLst/>
              <a:latin typeface="Söhne"/>
            </a:endParaRPr>
          </a:p>
          <a:p>
            <a:pPr algn="ctr"/>
            <a:r>
              <a:rPr lang="en-US" sz="4000" b="1" dirty="0">
                <a:solidFill>
                  <a:srgbClr val="45C38D"/>
                </a:solidFill>
                <a:latin typeface="Söhne"/>
              </a:rPr>
              <a:t>Hila  Leor  Ori  Sam  Samuel</a:t>
            </a:r>
          </a:p>
          <a:p>
            <a:pPr algn="ctr"/>
            <a:endParaRPr lang="en-US" sz="2800" dirty="0">
              <a:latin typeface="Söhne"/>
            </a:endParaRPr>
          </a:p>
          <a:p>
            <a:pPr algn="ctr"/>
            <a:r>
              <a:rPr lang="en-US" sz="2800" dirty="0">
                <a:solidFill>
                  <a:srgbClr val="FF7C80"/>
                </a:solidFill>
                <a:latin typeface="Söhne"/>
              </a:rPr>
              <a:t>You’re making the world a better place!</a:t>
            </a:r>
          </a:p>
          <a:p>
            <a:pPr algn="l"/>
            <a:endParaRPr lang="en-US" dirty="0">
              <a:latin typeface="Söhne"/>
            </a:endParaRPr>
          </a:p>
        </p:txBody>
      </p:sp>
    </p:spTree>
    <p:extLst>
      <p:ext uri="{BB962C8B-B14F-4D97-AF65-F5344CB8AC3E}">
        <p14:creationId xmlns:p14="http://schemas.microsoft.com/office/powerpoint/2010/main" val="1718164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5"/>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86" b="87800" l="14472" r="91057">
                        <a14:foregroundMark x1="14472" y1="87364" x2="14472" y2="87364"/>
                      </a14:backgroundRemoval>
                    </a14:imgEffect>
                  </a14:imgLayer>
                </a14:imgProps>
              </a:ext>
            </a:extLst>
          </a:blip>
          <a:srcRect l="10893" b="2262"/>
          <a:stretch/>
        </p:blipFill>
        <p:spPr>
          <a:xfrm>
            <a:off x="4735035" y="399282"/>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145577" y="998670"/>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Project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Goal</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6CB1761B-67F7-393A-F91C-1BB61895F540}"/>
              </a:ext>
            </a:extLst>
          </p:cNvPr>
          <p:cNvSpPr txBox="1"/>
          <p:nvPr/>
        </p:nvSpPr>
        <p:spPr>
          <a:xfrm>
            <a:off x="2597622" y="3372366"/>
            <a:ext cx="1874292" cy="369332"/>
          </a:xfrm>
          <a:prstGeom prst="rect">
            <a:avLst/>
          </a:prstGeom>
          <a:noFill/>
        </p:spPr>
        <p:txBody>
          <a:bodyPr wrap="square">
            <a:spAutoFit/>
          </a:bodyPr>
          <a:lstStyle/>
          <a:p>
            <a:r>
              <a:rPr lang="en-US" b="1" i="0" dirty="0" err="1">
                <a:solidFill>
                  <a:srgbClr val="C00000"/>
                </a:solidFill>
                <a:effectLst/>
                <a:latin typeface="Söhne"/>
              </a:rPr>
              <a:t>Avertto’s</a:t>
            </a:r>
            <a:r>
              <a:rPr lang="en-US" b="1" i="0" dirty="0">
                <a:solidFill>
                  <a:srgbClr val="C00000"/>
                </a:solidFill>
                <a:effectLst/>
                <a:latin typeface="Söhne"/>
              </a:rPr>
              <a:t> Goal</a:t>
            </a:r>
            <a:endParaRPr lang="he-IL" dirty="0"/>
          </a:p>
        </p:txBody>
      </p:sp>
      <p:sp>
        <p:nvSpPr>
          <p:cNvPr id="23" name="TextBox 22">
            <a:extLst>
              <a:ext uri="{FF2B5EF4-FFF2-40B4-BE49-F238E27FC236}">
                <a16:creationId xmlns:a16="http://schemas.microsoft.com/office/drawing/2014/main" id="{C71C6F39-1200-3108-0452-924E3FEE3985}"/>
              </a:ext>
            </a:extLst>
          </p:cNvPr>
          <p:cNvSpPr txBox="1"/>
          <p:nvPr/>
        </p:nvSpPr>
        <p:spPr>
          <a:xfrm>
            <a:off x="1715061" y="3694121"/>
            <a:ext cx="3325506" cy="738664"/>
          </a:xfrm>
          <a:prstGeom prst="rect">
            <a:avLst/>
          </a:prstGeom>
          <a:noFill/>
        </p:spPr>
        <p:txBody>
          <a:bodyPr wrap="square">
            <a:spAutoFit/>
          </a:bodyPr>
          <a:lstStyle/>
          <a:p>
            <a:pPr algn="ctr"/>
            <a:r>
              <a:rPr lang="en-US" sz="1400" b="0" i="0" dirty="0">
                <a:effectLst/>
                <a:latin typeface="Söhne"/>
              </a:rPr>
              <a:t>Develop a medical device for real-time pulse analysis to detect potential stroke indicators.</a:t>
            </a:r>
            <a:endParaRPr lang="he-IL" sz="1400" dirty="0"/>
          </a:p>
        </p:txBody>
      </p:sp>
      <p:sp>
        <p:nvSpPr>
          <p:cNvPr id="28" name="TextBox 27">
            <a:extLst>
              <a:ext uri="{FF2B5EF4-FFF2-40B4-BE49-F238E27FC236}">
                <a16:creationId xmlns:a16="http://schemas.microsoft.com/office/drawing/2014/main" id="{C9676388-55DD-4E00-5D8C-E556EC34A1E7}"/>
              </a:ext>
            </a:extLst>
          </p:cNvPr>
          <p:cNvSpPr txBox="1"/>
          <p:nvPr/>
        </p:nvSpPr>
        <p:spPr>
          <a:xfrm>
            <a:off x="2790965" y="5359218"/>
            <a:ext cx="1239312" cy="369332"/>
          </a:xfrm>
          <a:prstGeom prst="rect">
            <a:avLst/>
          </a:prstGeom>
          <a:noFill/>
        </p:spPr>
        <p:txBody>
          <a:bodyPr wrap="square">
            <a:spAutoFit/>
          </a:bodyPr>
          <a:lstStyle/>
          <a:p>
            <a:pPr algn="ctr"/>
            <a:r>
              <a:rPr lang="en-US" b="1" i="0" dirty="0">
                <a:solidFill>
                  <a:srgbClr val="C00000"/>
                </a:solidFill>
                <a:effectLst/>
                <a:latin typeface="Söhne"/>
              </a:rPr>
              <a:t>Our Goal</a:t>
            </a:r>
            <a:endParaRPr lang="he-IL" dirty="0"/>
          </a:p>
        </p:txBody>
      </p:sp>
      <p:sp>
        <p:nvSpPr>
          <p:cNvPr id="29" name="TextBox 28">
            <a:extLst>
              <a:ext uri="{FF2B5EF4-FFF2-40B4-BE49-F238E27FC236}">
                <a16:creationId xmlns:a16="http://schemas.microsoft.com/office/drawing/2014/main" id="{1AE44685-2FF2-92D1-165E-4944263D32AD}"/>
              </a:ext>
            </a:extLst>
          </p:cNvPr>
          <p:cNvSpPr txBox="1"/>
          <p:nvPr/>
        </p:nvSpPr>
        <p:spPr>
          <a:xfrm>
            <a:off x="1803772" y="5681686"/>
            <a:ext cx="3325506" cy="523220"/>
          </a:xfrm>
          <a:prstGeom prst="rect">
            <a:avLst/>
          </a:prstGeom>
          <a:noFill/>
        </p:spPr>
        <p:txBody>
          <a:bodyPr wrap="square">
            <a:spAutoFit/>
          </a:bodyPr>
          <a:lstStyle/>
          <a:p>
            <a:pPr algn="ctr"/>
            <a:r>
              <a:rPr lang="en-US" sz="1400" b="0" i="0" dirty="0">
                <a:effectLst/>
                <a:latin typeface="Söhne"/>
              </a:rPr>
              <a:t>Create a deep learning model that assesses data quality for accurate stroke prediction.</a:t>
            </a:r>
            <a:endParaRPr lang="he-IL" sz="1400" dirty="0"/>
          </a:p>
        </p:txBody>
      </p:sp>
      <p:pic>
        <p:nvPicPr>
          <p:cNvPr id="2" name="Picture 1">
            <a:extLst>
              <a:ext uri="{FF2B5EF4-FFF2-40B4-BE49-F238E27FC236}">
                <a16:creationId xmlns:a16="http://schemas.microsoft.com/office/drawing/2014/main" id="{AA01D4C6-5225-0235-219F-36F4CF3481D3}"/>
              </a:ext>
            </a:extLst>
          </p:cNvPr>
          <p:cNvPicPr>
            <a:picLocks noChangeAspect="1"/>
          </p:cNvPicPr>
          <p:nvPr/>
        </p:nvPicPr>
        <p:blipFill>
          <a:blip r:embed="rId8"/>
          <a:stretch>
            <a:fillRect/>
          </a:stretch>
        </p:blipFill>
        <p:spPr>
          <a:xfrm>
            <a:off x="2756841" y="2481964"/>
            <a:ext cx="1162281" cy="856306"/>
          </a:xfrm>
          <a:prstGeom prst="rect">
            <a:avLst/>
          </a:prstGeom>
        </p:spPr>
      </p:pic>
      <p:pic>
        <p:nvPicPr>
          <p:cNvPr id="10" name="animation_ll6mq6r6">
            <a:hlinkClick r:id="" action="ppaction://media"/>
            <a:extLst>
              <a:ext uri="{FF2B5EF4-FFF2-40B4-BE49-F238E27FC236}">
                <a16:creationId xmlns:a16="http://schemas.microsoft.com/office/drawing/2014/main" id="{2543FCA3-90DC-4E16-7BDC-B0FC1BF53EA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081287" y="2294850"/>
            <a:ext cx="3208148" cy="3208148"/>
          </a:xfrm>
          <a:prstGeom prst="rect">
            <a:avLst/>
          </a:prstGeom>
        </p:spPr>
      </p:pic>
      <p:pic>
        <p:nvPicPr>
          <p:cNvPr id="15" name="Picture 14" descr="A red target with blue and yellow stripes&#10;&#10;Description automatically generated">
            <a:extLst>
              <a:ext uri="{FF2B5EF4-FFF2-40B4-BE49-F238E27FC236}">
                <a16:creationId xmlns:a16="http://schemas.microsoft.com/office/drawing/2014/main" id="{B5227E1E-736C-0026-F1B3-85C8AB0A77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1632" y="4550187"/>
            <a:ext cx="812698" cy="812698"/>
          </a:xfrm>
          <a:prstGeom prst="rect">
            <a:avLst/>
          </a:prstGeom>
        </p:spPr>
      </p:pic>
    </p:spTree>
    <p:extLst>
      <p:ext uri="{BB962C8B-B14F-4D97-AF65-F5344CB8AC3E}">
        <p14:creationId xmlns:p14="http://schemas.microsoft.com/office/powerpoint/2010/main" val="67753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094FB86-5315-07D3-74F0-2B59CBDED191}"/>
              </a:ext>
            </a:extLst>
          </p:cNvPr>
          <p:cNvSpPr/>
          <p:nvPr/>
        </p:nvSpPr>
        <p:spPr>
          <a:xfrm>
            <a:off x="4835385" y="3121713"/>
            <a:ext cx="4308614" cy="764486"/>
          </a:xfrm>
          <a:prstGeom prst="roundRect">
            <a:avLst/>
          </a:prstGeom>
          <a:solidFill>
            <a:srgbClr val="27E19A"/>
          </a:solidFill>
          <a:ln>
            <a:solidFill>
              <a:srgbClr val="27E19A"/>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Rounded Corners 10">
            <a:extLst>
              <a:ext uri="{FF2B5EF4-FFF2-40B4-BE49-F238E27FC236}">
                <a16:creationId xmlns:a16="http://schemas.microsoft.com/office/drawing/2014/main" id="{D821C46C-0980-A9AA-0F43-BBA4317B757B}"/>
              </a:ext>
            </a:extLst>
          </p:cNvPr>
          <p:cNvSpPr/>
          <p:nvPr/>
        </p:nvSpPr>
        <p:spPr>
          <a:xfrm>
            <a:off x="4835385" y="3976477"/>
            <a:ext cx="4308614" cy="764486"/>
          </a:xfrm>
          <a:prstGeom prst="roundRect">
            <a:avLst/>
          </a:prstGeom>
          <a:solidFill>
            <a:srgbClr val="FF7C80"/>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Rounded Corners 11">
            <a:extLst>
              <a:ext uri="{FF2B5EF4-FFF2-40B4-BE49-F238E27FC236}">
                <a16:creationId xmlns:a16="http://schemas.microsoft.com/office/drawing/2014/main" id="{96C9444A-A79D-CF14-4BD7-27CDE9358B16}"/>
              </a:ext>
            </a:extLst>
          </p:cNvPr>
          <p:cNvSpPr/>
          <p:nvPr/>
        </p:nvSpPr>
        <p:spPr>
          <a:xfrm>
            <a:off x="4835385" y="4822130"/>
            <a:ext cx="4308614" cy="764486"/>
          </a:xfrm>
          <a:prstGeom prst="roundRect">
            <a:avLst/>
          </a:prstGeom>
          <a:solidFill>
            <a:srgbClr val="FFCB2B"/>
          </a:solidFill>
          <a:ln>
            <a:solidFill>
              <a:srgbClr val="FFCB2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5459352" y="609631"/>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264662" y="1175225"/>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Metho</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dology</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Flowchart: Connector 2">
            <a:extLst>
              <a:ext uri="{FF2B5EF4-FFF2-40B4-BE49-F238E27FC236}">
                <a16:creationId xmlns:a16="http://schemas.microsoft.com/office/drawing/2014/main" id="{B53DF82A-A1A4-3D97-0F64-9BEC8ED1CF04}"/>
              </a:ext>
            </a:extLst>
          </p:cNvPr>
          <p:cNvSpPr/>
          <p:nvPr/>
        </p:nvSpPr>
        <p:spPr>
          <a:xfrm>
            <a:off x="2514601" y="2937013"/>
            <a:ext cx="3215308" cy="2847561"/>
          </a:xfrm>
          <a:prstGeom prst="flowChartConnector">
            <a:avLst/>
          </a:prstGeom>
          <a:solidFill>
            <a:srgbClr val="27E19A"/>
          </a:solidFill>
          <a:ln>
            <a:solidFill>
              <a:srgbClr val="27E19A"/>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Flowchart: Connector 4">
            <a:extLst>
              <a:ext uri="{FF2B5EF4-FFF2-40B4-BE49-F238E27FC236}">
                <a16:creationId xmlns:a16="http://schemas.microsoft.com/office/drawing/2014/main" id="{CCF75DF4-CF61-EE04-C980-E4909C287178}"/>
              </a:ext>
            </a:extLst>
          </p:cNvPr>
          <p:cNvSpPr/>
          <p:nvPr/>
        </p:nvSpPr>
        <p:spPr>
          <a:xfrm>
            <a:off x="2739888" y="3225248"/>
            <a:ext cx="2721665" cy="2269435"/>
          </a:xfrm>
          <a:prstGeom prst="flowChartConnector">
            <a:avLst/>
          </a:prstGeom>
          <a:solidFill>
            <a:srgbClr val="FF7C80"/>
          </a:solidFill>
          <a:ln>
            <a:solidFill>
              <a:srgbClr val="FF7C8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Flowchart: Connector 6">
            <a:extLst>
              <a:ext uri="{FF2B5EF4-FFF2-40B4-BE49-F238E27FC236}">
                <a16:creationId xmlns:a16="http://schemas.microsoft.com/office/drawing/2014/main" id="{04D9E77F-A5F9-1E5A-9796-095120E3BD9A}"/>
              </a:ext>
            </a:extLst>
          </p:cNvPr>
          <p:cNvSpPr/>
          <p:nvPr/>
        </p:nvSpPr>
        <p:spPr>
          <a:xfrm>
            <a:off x="3051727" y="3453434"/>
            <a:ext cx="2097986" cy="1813062"/>
          </a:xfrm>
          <a:prstGeom prst="flowChartConnector">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Flowchart: Connector 12">
            <a:extLst>
              <a:ext uri="{FF2B5EF4-FFF2-40B4-BE49-F238E27FC236}">
                <a16:creationId xmlns:a16="http://schemas.microsoft.com/office/drawing/2014/main" id="{E5570399-ACF2-C8C4-D7C9-3298D6D01DB5}"/>
              </a:ext>
            </a:extLst>
          </p:cNvPr>
          <p:cNvSpPr/>
          <p:nvPr/>
        </p:nvSpPr>
        <p:spPr>
          <a:xfrm>
            <a:off x="8343900" y="3274944"/>
            <a:ext cx="556591" cy="508545"/>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Flowchart: Connector 15">
            <a:extLst>
              <a:ext uri="{FF2B5EF4-FFF2-40B4-BE49-F238E27FC236}">
                <a16:creationId xmlns:a16="http://schemas.microsoft.com/office/drawing/2014/main" id="{F9DF4B1D-6313-4AD3-18E4-E34D8EA25E18}"/>
              </a:ext>
            </a:extLst>
          </p:cNvPr>
          <p:cNvSpPr/>
          <p:nvPr/>
        </p:nvSpPr>
        <p:spPr>
          <a:xfrm>
            <a:off x="8343900" y="4089953"/>
            <a:ext cx="556591" cy="508545"/>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Flowchart: Connector 16">
            <a:extLst>
              <a:ext uri="{FF2B5EF4-FFF2-40B4-BE49-F238E27FC236}">
                <a16:creationId xmlns:a16="http://schemas.microsoft.com/office/drawing/2014/main" id="{188C0C38-A460-B9B4-E198-8125806A21C7}"/>
              </a:ext>
            </a:extLst>
          </p:cNvPr>
          <p:cNvSpPr/>
          <p:nvPr/>
        </p:nvSpPr>
        <p:spPr>
          <a:xfrm>
            <a:off x="8343900" y="4939756"/>
            <a:ext cx="556591" cy="508545"/>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46A1B6E-B2AE-9394-C305-B11550744350}"/>
              </a:ext>
            </a:extLst>
          </p:cNvPr>
          <p:cNvSpPr txBox="1"/>
          <p:nvPr/>
        </p:nvSpPr>
        <p:spPr>
          <a:xfrm>
            <a:off x="8473110" y="3363666"/>
            <a:ext cx="442291" cy="369332"/>
          </a:xfrm>
          <a:prstGeom prst="rect">
            <a:avLst/>
          </a:prstGeom>
          <a:noFill/>
        </p:spPr>
        <p:txBody>
          <a:bodyPr wrap="square" rtlCol="1">
            <a:spAutoFit/>
          </a:bodyPr>
          <a:lstStyle/>
          <a:p>
            <a:r>
              <a:rPr lang="en-US" dirty="0"/>
              <a:t>1</a:t>
            </a:r>
            <a:endParaRPr lang="he-IL" dirty="0"/>
          </a:p>
        </p:txBody>
      </p:sp>
      <p:sp>
        <p:nvSpPr>
          <p:cNvPr id="19" name="TextBox 18">
            <a:extLst>
              <a:ext uri="{FF2B5EF4-FFF2-40B4-BE49-F238E27FC236}">
                <a16:creationId xmlns:a16="http://schemas.microsoft.com/office/drawing/2014/main" id="{7BA8827C-3C64-46DE-DF5E-4BFF226C6015}"/>
              </a:ext>
            </a:extLst>
          </p:cNvPr>
          <p:cNvSpPr txBox="1"/>
          <p:nvPr/>
        </p:nvSpPr>
        <p:spPr>
          <a:xfrm>
            <a:off x="8476421" y="4181993"/>
            <a:ext cx="442291" cy="369332"/>
          </a:xfrm>
          <a:prstGeom prst="rect">
            <a:avLst/>
          </a:prstGeom>
          <a:noFill/>
        </p:spPr>
        <p:txBody>
          <a:bodyPr wrap="square" rtlCol="1">
            <a:spAutoFit/>
          </a:bodyPr>
          <a:lstStyle/>
          <a:p>
            <a:r>
              <a:rPr lang="en-US" dirty="0"/>
              <a:t>2</a:t>
            </a:r>
            <a:endParaRPr lang="he-IL" dirty="0"/>
          </a:p>
        </p:txBody>
      </p:sp>
      <p:sp>
        <p:nvSpPr>
          <p:cNvPr id="20" name="TextBox 19">
            <a:extLst>
              <a:ext uri="{FF2B5EF4-FFF2-40B4-BE49-F238E27FC236}">
                <a16:creationId xmlns:a16="http://schemas.microsoft.com/office/drawing/2014/main" id="{51C54DE4-638F-42B1-661D-650F27E79E11}"/>
              </a:ext>
            </a:extLst>
          </p:cNvPr>
          <p:cNvSpPr txBox="1"/>
          <p:nvPr/>
        </p:nvSpPr>
        <p:spPr>
          <a:xfrm>
            <a:off x="8486363" y="5011912"/>
            <a:ext cx="442291" cy="369332"/>
          </a:xfrm>
          <a:prstGeom prst="rect">
            <a:avLst/>
          </a:prstGeom>
          <a:noFill/>
        </p:spPr>
        <p:txBody>
          <a:bodyPr wrap="square" rtlCol="1">
            <a:spAutoFit/>
          </a:bodyPr>
          <a:lstStyle/>
          <a:p>
            <a:r>
              <a:rPr lang="en-US" dirty="0"/>
              <a:t>3</a:t>
            </a:r>
            <a:endParaRPr lang="he-IL" dirty="0"/>
          </a:p>
        </p:txBody>
      </p:sp>
      <p:sp>
        <p:nvSpPr>
          <p:cNvPr id="21" name="TextBox 20">
            <a:extLst>
              <a:ext uri="{FF2B5EF4-FFF2-40B4-BE49-F238E27FC236}">
                <a16:creationId xmlns:a16="http://schemas.microsoft.com/office/drawing/2014/main" id="{B08C4C26-A857-05F8-EDF0-D2156378D0B8}"/>
              </a:ext>
            </a:extLst>
          </p:cNvPr>
          <p:cNvSpPr txBox="1"/>
          <p:nvPr/>
        </p:nvSpPr>
        <p:spPr>
          <a:xfrm>
            <a:off x="5549344" y="3210337"/>
            <a:ext cx="2695167" cy="584775"/>
          </a:xfrm>
          <a:prstGeom prst="rect">
            <a:avLst/>
          </a:prstGeom>
          <a:noFill/>
        </p:spPr>
        <p:txBody>
          <a:bodyPr wrap="square" rtlCol="1">
            <a:spAutoFit/>
          </a:bodyPr>
          <a:lstStyle/>
          <a:p>
            <a:r>
              <a:rPr lang="en-US" sz="3200" dirty="0">
                <a:solidFill>
                  <a:schemeClr val="bg1"/>
                </a:solidFill>
              </a:rPr>
              <a:t>Data collection</a:t>
            </a:r>
            <a:endParaRPr lang="he-IL" sz="3200" dirty="0">
              <a:solidFill>
                <a:schemeClr val="bg1"/>
              </a:solidFill>
            </a:endParaRPr>
          </a:p>
        </p:txBody>
      </p:sp>
      <p:sp>
        <p:nvSpPr>
          <p:cNvPr id="24" name="TextBox 23">
            <a:extLst>
              <a:ext uri="{FF2B5EF4-FFF2-40B4-BE49-F238E27FC236}">
                <a16:creationId xmlns:a16="http://schemas.microsoft.com/office/drawing/2014/main" id="{7410919A-919B-7B43-DCE7-251F40AADC4D}"/>
              </a:ext>
            </a:extLst>
          </p:cNvPr>
          <p:cNvSpPr txBox="1"/>
          <p:nvPr/>
        </p:nvSpPr>
        <p:spPr>
          <a:xfrm>
            <a:off x="5777942" y="4008785"/>
            <a:ext cx="2514603" cy="584775"/>
          </a:xfrm>
          <a:prstGeom prst="rect">
            <a:avLst/>
          </a:prstGeom>
          <a:noFill/>
        </p:spPr>
        <p:txBody>
          <a:bodyPr wrap="square" rtlCol="1">
            <a:spAutoFit/>
          </a:bodyPr>
          <a:lstStyle/>
          <a:p>
            <a:pPr algn="ctr"/>
            <a:r>
              <a:rPr lang="en-US" sz="3200" dirty="0">
                <a:solidFill>
                  <a:schemeClr val="bg1"/>
                </a:solidFill>
              </a:rPr>
              <a:t>Base line</a:t>
            </a:r>
            <a:endParaRPr lang="he-IL" sz="3200" dirty="0">
              <a:solidFill>
                <a:schemeClr val="bg1"/>
              </a:solidFill>
            </a:endParaRPr>
          </a:p>
        </p:txBody>
      </p:sp>
      <p:sp>
        <p:nvSpPr>
          <p:cNvPr id="25" name="TextBox 24">
            <a:extLst>
              <a:ext uri="{FF2B5EF4-FFF2-40B4-BE49-F238E27FC236}">
                <a16:creationId xmlns:a16="http://schemas.microsoft.com/office/drawing/2014/main" id="{C232F04D-B8D7-E080-23B2-1ABA27943FF9}"/>
              </a:ext>
            </a:extLst>
          </p:cNvPr>
          <p:cNvSpPr txBox="1"/>
          <p:nvPr/>
        </p:nvSpPr>
        <p:spPr>
          <a:xfrm>
            <a:off x="5729908" y="4863526"/>
            <a:ext cx="2514603" cy="584775"/>
          </a:xfrm>
          <a:prstGeom prst="rect">
            <a:avLst/>
          </a:prstGeom>
          <a:noFill/>
        </p:spPr>
        <p:txBody>
          <a:bodyPr wrap="square" rtlCol="1">
            <a:spAutoFit/>
          </a:bodyPr>
          <a:lstStyle/>
          <a:p>
            <a:pPr algn="ctr"/>
            <a:r>
              <a:rPr lang="en-US" sz="3200" dirty="0">
                <a:solidFill>
                  <a:schemeClr val="bg1"/>
                </a:solidFill>
              </a:rPr>
              <a:t>DL models</a:t>
            </a:r>
            <a:endParaRPr lang="he-IL" sz="3200" dirty="0">
              <a:solidFill>
                <a:schemeClr val="bg1"/>
              </a:solidFill>
            </a:endParaRPr>
          </a:p>
        </p:txBody>
      </p:sp>
    </p:spTree>
    <p:extLst>
      <p:ext uri="{BB962C8B-B14F-4D97-AF65-F5344CB8AC3E}">
        <p14:creationId xmlns:p14="http://schemas.microsoft.com/office/powerpoint/2010/main" val="205969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2747210" y="762061"/>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Collecting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the Data</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1" name="Flowchart: Stored Data 20">
            <a:extLst>
              <a:ext uri="{FF2B5EF4-FFF2-40B4-BE49-F238E27FC236}">
                <a16:creationId xmlns:a16="http://schemas.microsoft.com/office/drawing/2014/main" id="{B9BC577D-D919-77F1-C3E2-6F77817CFD08}"/>
              </a:ext>
            </a:extLst>
          </p:cNvPr>
          <p:cNvSpPr/>
          <p:nvPr/>
        </p:nvSpPr>
        <p:spPr>
          <a:xfrm flipH="1">
            <a:off x="1109095" y="4182543"/>
            <a:ext cx="2062370" cy="601317"/>
          </a:xfrm>
          <a:prstGeom prst="flowChartOnlineStorage">
            <a:avLst/>
          </a:prstGeom>
          <a:solidFill>
            <a:srgbClr val="00B0F0">
              <a:alpha val="69000"/>
            </a:srgbClr>
          </a:solidFill>
          <a:ln>
            <a:solidFill>
              <a:srgbClr val="4FC8F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0" i="0" dirty="0">
                <a:solidFill>
                  <a:schemeClr val="bg1"/>
                </a:solidFill>
                <a:effectLst/>
                <a:latin typeface="Söhne"/>
              </a:rPr>
              <a:t>Step 1</a:t>
            </a:r>
            <a:endParaRPr lang="he-IL" sz="2400" dirty="0">
              <a:solidFill>
                <a:schemeClr val="bg1"/>
              </a:solidFill>
            </a:endParaRPr>
          </a:p>
        </p:txBody>
      </p:sp>
      <p:sp>
        <p:nvSpPr>
          <p:cNvPr id="24" name="Flowchart: Stored Data 23">
            <a:extLst>
              <a:ext uri="{FF2B5EF4-FFF2-40B4-BE49-F238E27FC236}">
                <a16:creationId xmlns:a16="http://schemas.microsoft.com/office/drawing/2014/main" id="{3C8F315B-69EA-A226-ED39-2445F732F04B}"/>
              </a:ext>
            </a:extLst>
          </p:cNvPr>
          <p:cNvSpPr/>
          <p:nvPr/>
        </p:nvSpPr>
        <p:spPr>
          <a:xfrm flipH="1">
            <a:off x="6796985" y="4194315"/>
            <a:ext cx="2062370" cy="601317"/>
          </a:xfrm>
          <a:prstGeom prst="flowChartOnlineStorage">
            <a:avLst/>
          </a:prstGeom>
          <a:solidFill>
            <a:srgbClr val="FFC000">
              <a:alpha val="83000"/>
            </a:srgbClr>
          </a:solidFill>
          <a:ln>
            <a:solidFill>
              <a:srgbClr val="FFCB2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0" i="0" dirty="0">
                <a:solidFill>
                  <a:schemeClr val="bg1"/>
                </a:solidFill>
                <a:effectLst/>
                <a:latin typeface="Söhne"/>
              </a:rPr>
              <a:t>Step 3</a:t>
            </a:r>
            <a:endParaRPr lang="he-IL" sz="2400" dirty="0">
              <a:solidFill>
                <a:schemeClr val="bg1"/>
              </a:solidFill>
            </a:endParaRPr>
          </a:p>
        </p:txBody>
      </p:sp>
      <p:sp>
        <p:nvSpPr>
          <p:cNvPr id="26" name="Flowchart: Stored Data 25">
            <a:extLst>
              <a:ext uri="{FF2B5EF4-FFF2-40B4-BE49-F238E27FC236}">
                <a16:creationId xmlns:a16="http://schemas.microsoft.com/office/drawing/2014/main" id="{14990ED1-36A2-8416-8CE0-C9F73403B012}"/>
              </a:ext>
            </a:extLst>
          </p:cNvPr>
          <p:cNvSpPr/>
          <p:nvPr/>
        </p:nvSpPr>
        <p:spPr>
          <a:xfrm flipH="1">
            <a:off x="4007128" y="4194316"/>
            <a:ext cx="2062370" cy="601317"/>
          </a:xfrm>
          <a:prstGeom prst="flowChartOnlineStorage">
            <a:avLst/>
          </a:prstGeom>
          <a:solidFill>
            <a:srgbClr val="00CC00">
              <a:alpha val="65000"/>
            </a:srgbClr>
          </a:solidFill>
          <a:ln>
            <a:solidFill>
              <a:srgbClr val="59DE5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0" i="0" dirty="0">
                <a:solidFill>
                  <a:schemeClr val="bg1"/>
                </a:solidFill>
                <a:effectLst/>
                <a:latin typeface="Söhne"/>
              </a:rPr>
              <a:t>Step 2</a:t>
            </a:r>
            <a:endParaRPr lang="he-IL" sz="2400" dirty="0">
              <a:solidFill>
                <a:schemeClr val="bg1"/>
              </a:solidFill>
            </a:endParaRPr>
          </a:p>
        </p:txBody>
      </p:sp>
      <p:sp>
        <p:nvSpPr>
          <p:cNvPr id="30" name="Flowchart: Stored Data 29">
            <a:extLst>
              <a:ext uri="{FF2B5EF4-FFF2-40B4-BE49-F238E27FC236}">
                <a16:creationId xmlns:a16="http://schemas.microsoft.com/office/drawing/2014/main" id="{189A607C-11E8-C2C4-2D56-DB05C13BFEFB}"/>
              </a:ext>
            </a:extLst>
          </p:cNvPr>
          <p:cNvSpPr/>
          <p:nvPr/>
        </p:nvSpPr>
        <p:spPr>
          <a:xfrm flipH="1">
            <a:off x="9547601" y="4194315"/>
            <a:ext cx="2062370" cy="601317"/>
          </a:xfrm>
          <a:prstGeom prst="flowChartOnlineStorage">
            <a:avLst/>
          </a:prstGeom>
          <a:solidFill>
            <a:srgbClr val="C00000">
              <a:alpha val="76000"/>
            </a:srgbClr>
          </a:solidFill>
          <a:ln>
            <a:solidFill>
              <a:srgbClr val="CF3D3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0" i="0" dirty="0">
                <a:solidFill>
                  <a:schemeClr val="bg1"/>
                </a:solidFill>
                <a:effectLst/>
                <a:latin typeface="Söhne"/>
              </a:rPr>
              <a:t>Step 4</a:t>
            </a:r>
            <a:endParaRPr lang="he-IL" sz="2400" dirty="0">
              <a:solidFill>
                <a:schemeClr val="bg1"/>
              </a:solidFill>
            </a:endParaRPr>
          </a:p>
        </p:txBody>
      </p:sp>
      <p:sp>
        <p:nvSpPr>
          <p:cNvPr id="46" name="Flowchart: Alternate Process 45">
            <a:extLst>
              <a:ext uri="{FF2B5EF4-FFF2-40B4-BE49-F238E27FC236}">
                <a16:creationId xmlns:a16="http://schemas.microsoft.com/office/drawing/2014/main" id="{34B9293D-C8F7-EA93-C5F5-BA696881EB59}"/>
              </a:ext>
            </a:extLst>
          </p:cNvPr>
          <p:cNvSpPr/>
          <p:nvPr/>
        </p:nvSpPr>
        <p:spPr>
          <a:xfrm>
            <a:off x="2555775" y="2736191"/>
            <a:ext cx="95381" cy="1630019"/>
          </a:xfrm>
          <a:prstGeom prst="flowChartAlternateProcess">
            <a:avLst/>
          </a:prstGeom>
          <a:solidFill>
            <a:srgbClr val="4FC8F5"/>
          </a:solidFill>
          <a:ln>
            <a:solidFill>
              <a:srgbClr val="4FC8F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Flowchart: Alternate Process 46">
            <a:extLst>
              <a:ext uri="{FF2B5EF4-FFF2-40B4-BE49-F238E27FC236}">
                <a16:creationId xmlns:a16="http://schemas.microsoft.com/office/drawing/2014/main" id="{3AABB9C9-C843-673A-67B2-1C24419BCD0A}"/>
              </a:ext>
            </a:extLst>
          </p:cNvPr>
          <p:cNvSpPr/>
          <p:nvPr/>
        </p:nvSpPr>
        <p:spPr>
          <a:xfrm>
            <a:off x="5423901" y="2735540"/>
            <a:ext cx="95381" cy="1630019"/>
          </a:xfrm>
          <a:prstGeom prst="flowChartAlternateProcess">
            <a:avLst/>
          </a:prstGeom>
          <a:solidFill>
            <a:srgbClr val="59DE59"/>
          </a:solidFill>
          <a:ln>
            <a:solidFill>
              <a:srgbClr val="59DE59"/>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Flowchart: Alternate Process 47">
            <a:extLst>
              <a:ext uri="{FF2B5EF4-FFF2-40B4-BE49-F238E27FC236}">
                <a16:creationId xmlns:a16="http://schemas.microsoft.com/office/drawing/2014/main" id="{C4E27B4F-69A2-731B-D8BA-C352481F57C0}"/>
              </a:ext>
            </a:extLst>
          </p:cNvPr>
          <p:cNvSpPr/>
          <p:nvPr/>
        </p:nvSpPr>
        <p:spPr>
          <a:xfrm>
            <a:off x="8417597" y="2736190"/>
            <a:ext cx="95381" cy="1630019"/>
          </a:xfrm>
          <a:prstGeom prst="flowChartAlternateProcess">
            <a:avLst/>
          </a:prstGeom>
          <a:solidFill>
            <a:srgbClr val="FFCB2B"/>
          </a:solidFill>
          <a:ln>
            <a:solidFill>
              <a:srgbClr val="FFCB2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9" name="Flowchart: Alternate Process 48">
            <a:extLst>
              <a:ext uri="{FF2B5EF4-FFF2-40B4-BE49-F238E27FC236}">
                <a16:creationId xmlns:a16="http://schemas.microsoft.com/office/drawing/2014/main" id="{CEBE02D5-CEF2-A7E4-6CB9-906E70B224F5}"/>
              </a:ext>
            </a:extLst>
          </p:cNvPr>
          <p:cNvSpPr/>
          <p:nvPr/>
        </p:nvSpPr>
        <p:spPr>
          <a:xfrm>
            <a:off x="11030865" y="2735540"/>
            <a:ext cx="95381" cy="1630019"/>
          </a:xfrm>
          <a:prstGeom prst="flowChartAlternateProcess">
            <a:avLst/>
          </a:prstGeom>
          <a:solidFill>
            <a:srgbClr val="CF3D3D"/>
          </a:solidFill>
          <a:ln>
            <a:solidFill>
              <a:srgbClr val="CF3D3D"/>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51" name="Picture 50" descr="A black background with a black square&#10;&#10;Description automatically generated with medium confidence">
            <a:extLst>
              <a:ext uri="{FF2B5EF4-FFF2-40B4-BE49-F238E27FC236}">
                <a16:creationId xmlns:a16="http://schemas.microsoft.com/office/drawing/2014/main" id="{D9E1139C-629A-6F96-D87B-C2E2D713C6E9}"/>
              </a:ext>
            </a:extLst>
          </p:cNvPr>
          <p:cNvPicPr>
            <a:picLocks noChangeAspect="1"/>
          </p:cNvPicPr>
          <p:nvPr/>
        </p:nvPicPr>
        <p:blipFill>
          <a:blip r:embed="rId6">
            <a:extLst>
              <a:ext uri="{BEBA8EAE-BF5A-486C-A8C5-ECC9F3942E4B}">
                <a14:imgProps xmlns:a14="http://schemas.microsoft.com/office/drawing/2010/main">
                  <a14:imgLayer r:embed="rId7">
                    <a14:imgEffect>
                      <a14:saturation sat="150000"/>
                    </a14:imgEffect>
                  </a14:imgLayer>
                </a14:imgProps>
              </a:ext>
              <a:ext uri="{28A0092B-C50C-407E-A947-70E740481C1C}">
                <a14:useLocalDpi xmlns:a14="http://schemas.microsoft.com/office/drawing/2010/main" val="0"/>
              </a:ext>
            </a:extLst>
          </a:blip>
          <a:stretch>
            <a:fillRect/>
          </a:stretch>
        </p:blipFill>
        <p:spPr>
          <a:xfrm>
            <a:off x="2701951" y="2639313"/>
            <a:ext cx="749946" cy="749946"/>
          </a:xfrm>
          <a:prstGeom prst="rect">
            <a:avLst/>
          </a:prstGeom>
        </p:spPr>
      </p:pic>
      <p:pic>
        <p:nvPicPr>
          <p:cNvPr id="53" name="Picture 52" descr="A black background with a black square&#10;&#10;Description automatically generated with medium confidence">
            <a:extLst>
              <a:ext uri="{FF2B5EF4-FFF2-40B4-BE49-F238E27FC236}">
                <a16:creationId xmlns:a16="http://schemas.microsoft.com/office/drawing/2014/main" id="{31DECD3F-4373-ABDE-52D3-1ED9D0959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5090" y="2735540"/>
            <a:ext cx="547696" cy="547696"/>
          </a:xfrm>
          <a:prstGeom prst="rect">
            <a:avLst/>
          </a:prstGeom>
        </p:spPr>
      </p:pic>
      <p:pic>
        <p:nvPicPr>
          <p:cNvPr id="55" name="Picture 54" descr="A black background with a black square&#10;&#10;Description automatically generated with medium confidence">
            <a:extLst>
              <a:ext uri="{FF2B5EF4-FFF2-40B4-BE49-F238E27FC236}">
                <a16:creationId xmlns:a16="http://schemas.microsoft.com/office/drawing/2014/main" id="{DA37CE35-469D-0CB9-4FA4-137F924FA4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9242" y="2691927"/>
            <a:ext cx="634921" cy="634921"/>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C4390126-536C-21B3-1B8D-2CD0F6599B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19270" y="2691926"/>
            <a:ext cx="634921" cy="634921"/>
          </a:xfrm>
          <a:prstGeom prst="rect">
            <a:avLst/>
          </a:prstGeom>
        </p:spPr>
      </p:pic>
      <p:sp>
        <p:nvSpPr>
          <p:cNvPr id="57" name="TextBox 56">
            <a:extLst>
              <a:ext uri="{FF2B5EF4-FFF2-40B4-BE49-F238E27FC236}">
                <a16:creationId xmlns:a16="http://schemas.microsoft.com/office/drawing/2014/main" id="{FD3687CB-33DA-B97C-8548-8BD2DD06C75E}"/>
              </a:ext>
            </a:extLst>
          </p:cNvPr>
          <p:cNvSpPr txBox="1"/>
          <p:nvPr/>
        </p:nvSpPr>
        <p:spPr>
          <a:xfrm>
            <a:off x="188499" y="2784775"/>
            <a:ext cx="2404260" cy="369332"/>
          </a:xfrm>
          <a:prstGeom prst="rect">
            <a:avLst/>
          </a:prstGeom>
          <a:noFill/>
        </p:spPr>
        <p:txBody>
          <a:bodyPr wrap="square">
            <a:spAutoFit/>
          </a:bodyPr>
          <a:lstStyle/>
          <a:p>
            <a:r>
              <a:rPr lang="en-US" b="1" i="0" dirty="0">
                <a:solidFill>
                  <a:schemeClr val="bg2">
                    <a:lumMod val="50000"/>
                  </a:schemeClr>
                </a:solidFill>
                <a:effectLst/>
                <a:latin typeface="Söhne"/>
              </a:rPr>
              <a:t>Records of pulse waves</a:t>
            </a:r>
            <a:endParaRPr lang="he-IL" dirty="0">
              <a:solidFill>
                <a:schemeClr val="bg2">
                  <a:lumMod val="50000"/>
                </a:schemeClr>
              </a:solidFill>
            </a:endParaRPr>
          </a:p>
        </p:txBody>
      </p:sp>
      <p:sp>
        <p:nvSpPr>
          <p:cNvPr id="58" name="TextBox 57">
            <a:extLst>
              <a:ext uri="{FF2B5EF4-FFF2-40B4-BE49-F238E27FC236}">
                <a16:creationId xmlns:a16="http://schemas.microsoft.com/office/drawing/2014/main" id="{E44A3659-B2A5-2F3C-F225-76F61976D47A}"/>
              </a:ext>
            </a:extLst>
          </p:cNvPr>
          <p:cNvSpPr txBox="1"/>
          <p:nvPr/>
        </p:nvSpPr>
        <p:spPr>
          <a:xfrm>
            <a:off x="199457" y="3065237"/>
            <a:ext cx="2404260" cy="523220"/>
          </a:xfrm>
          <a:prstGeom prst="rect">
            <a:avLst/>
          </a:prstGeom>
          <a:noFill/>
        </p:spPr>
        <p:txBody>
          <a:bodyPr wrap="square">
            <a:spAutoFit/>
          </a:bodyPr>
          <a:lstStyle/>
          <a:p>
            <a:pPr algn="ctr"/>
            <a:r>
              <a:rPr lang="en-US" sz="1400" b="0" i="0" dirty="0">
                <a:solidFill>
                  <a:schemeClr val="bg1">
                    <a:lumMod val="50000"/>
                  </a:schemeClr>
                </a:solidFill>
                <a:effectLst/>
                <a:latin typeface="Söhne"/>
              </a:rPr>
              <a:t>Using </a:t>
            </a:r>
            <a:r>
              <a:rPr lang="en-US" sz="1400" b="0" i="0" dirty="0" err="1">
                <a:solidFill>
                  <a:schemeClr val="bg1">
                    <a:lumMod val="50000"/>
                  </a:schemeClr>
                </a:solidFill>
                <a:effectLst/>
                <a:latin typeface="Söhne"/>
              </a:rPr>
              <a:t>Avertto's</a:t>
            </a:r>
            <a:r>
              <a:rPr lang="en-US" sz="1400" b="0" i="0" dirty="0">
                <a:solidFill>
                  <a:schemeClr val="bg1">
                    <a:lumMod val="50000"/>
                  </a:schemeClr>
                </a:solidFill>
                <a:effectLst/>
                <a:latin typeface="Söhne"/>
              </a:rPr>
              <a:t> proprietary sensor technology</a:t>
            </a:r>
            <a:endParaRPr lang="he-IL" sz="1400" dirty="0">
              <a:solidFill>
                <a:schemeClr val="bg1">
                  <a:lumMod val="50000"/>
                </a:schemeClr>
              </a:solidFill>
            </a:endParaRPr>
          </a:p>
        </p:txBody>
      </p:sp>
      <p:sp>
        <p:nvSpPr>
          <p:cNvPr id="60" name="TextBox 59">
            <a:extLst>
              <a:ext uri="{FF2B5EF4-FFF2-40B4-BE49-F238E27FC236}">
                <a16:creationId xmlns:a16="http://schemas.microsoft.com/office/drawing/2014/main" id="{67B708A0-EE3F-3999-842E-855D3E6DF6D8}"/>
              </a:ext>
            </a:extLst>
          </p:cNvPr>
          <p:cNvSpPr txBox="1"/>
          <p:nvPr/>
        </p:nvSpPr>
        <p:spPr>
          <a:xfrm>
            <a:off x="3342399" y="3065237"/>
            <a:ext cx="2208926" cy="523220"/>
          </a:xfrm>
          <a:prstGeom prst="rect">
            <a:avLst/>
          </a:prstGeom>
          <a:noFill/>
        </p:spPr>
        <p:txBody>
          <a:bodyPr wrap="square">
            <a:spAutoFit/>
          </a:bodyPr>
          <a:lstStyle/>
          <a:p>
            <a:pPr algn="ctr"/>
            <a:r>
              <a:rPr lang="en-US" sz="1400" dirty="0">
                <a:solidFill>
                  <a:schemeClr val="bg1">
                    <a:lumMod val="50000"/>
                  </a:schemeClr>
                </a:solidFill>
                <a:latin typeface="Söhne"/>
              </a:rPr>
              <a:t>P</a:t>
            </a:r>
            <a:r>
              <a:rPr lang="en-US" sz="1400" b="0" i="0" dirty="0">
                <a:solidFill>
                  <a:schemeClr val="bg1">
                    <a:lumMod val="50000"/>
                  </a:schemeClr>
                </a:solidFill>
                <a:effectLst/>
                <a:latin typeface="Söhne"/>
              </a:rPr>
              <a:t>ulse waves dynamics and rating methodology</a:t>
            </a:r>
            <a:endParaRPr lang="he-IL" sz="1400" dirty="0">
              <a:solidFill>
                <a:schemeClr val="bg1">
                  <a:lumMod val="50000"/>
                </a:schemeClr>
              </a:solidFill>
            </a:endParaRPr>
          </a:p>
        </p:txBody>
      </p:sp>
      <p:sp>
        <p:nvSpPr>
          <p:cNvPr id="61" name="TextBox 60">
            <a:extLst>
              <a:ext uri="{FF2B5EF4-FFF2-40B4-BE49-F238E27FC236}">
                <a16:creationId xmlns:a16="http://schemas.microsoft.com/office/drawing/2014/main" id="{370C4F9C-0A06-29CA-8C3F-F6074DC3A1DF}"/>
              </a:ext>
            </a:extLst>
          </p:cNvPr>
          <p:cNvSpPr txBox="1"/>
          <p:nvPr/>
        </p:nvSpPr>
        <p:spPr>
          <a:xfrm>
            <a:off x="3965572" y="2790897"/>
            <a:ext cx="1032461" cy="369332"/>
          </a:xfrm>
          <a:prstGeom prst="rect">
            <a:avLst/>
          </a:prstGeom>
          <a:noFill/>
        </p:spPr>
        <p:txBody>
          <a:bodyPr wrap="square">
            <a:spAutoFit/>
          </a:bodyPr>
          <a:lstStyle/>
          <a:p>
            <a:r>
              <a:rPr lang="en-US" b="1" i="0" dirty="0">
                <a:solidFill>
                  <a:schemeClr val="bg2">
                    <a:lumMod val="50000"/>
                  </a:schemeClr>
                </a:solidFill>
                <a:effectLst/>
                <a:latin typeface="Söhne"/>
              </a:rPr>
              <a:t>Learning</a:t>
            </a:r>
            <a:endParaRPr lang="he-IL" dirty="0">
              <a:solidFill>
                <a:schemeClr val="bg2">
                  <a:lumMod val="50000"/>
                </a:schemeClr>
              </a:solidFill>
            </a:endParaRPr>
          </a:p>
        </p:txBody>
      </p:sp>
      <p:sp>
        <p:nvSpPr>
          <p:cNvPr id="62" name="TextBox 61">
            <a:extLst>
              <a:ext uri="{FF2B5EF4-FFF2-40B4-BE49-F238E27FC236}">
                <a16:creationId xmlns:a16="http://schemas.microsoft.com/office/drawing/2014/main" id="{ABB06FC6-2EFF-AD30-4360-9811C2BE8EB4}"/>
              </a:ext>
            </a:extLst>
          </p:cNvPr>
          <p:cNvSpPr txBox="1"/>
          <p:nvPr/>
        </p:nvSpPr>
        <p:spPr>
          <a:xfrm>
            <a:off x="6346551" y="3065237"/>
            <a:ext cx="2208926" cy="523220"/>
          </a:xfrm>
          <a:prstGeom prst="rect">
            <a:avLst/>
          </a:prstGeom>
          <a:noFill/>
        </p:spPr>
        <p:txBody>
          <a:bodyPr wrap="square">
            <a:spAutoFit/>
          </a:bodyPr>
          <a:lstStyle/>
          <a:p>
            <a:pPr algn="ctr"/>
            <a:r>
              <a:rPr lang="en-US" sz="1400" dirty="0">
                <a:solidFill>
                  <a:schemeClr val="bg1">
                    <a:lumMod val="50000"/>
                  </a:schemeClr>
                </a:solidFill>
              </a:rPr>
              <a:t>Rating Pulse waves and creating the database</a:t>
            </a:r>
            <a:endParaRPr lang="he-IL" sz="1400" dirty="0">
              <a:solidFill>
                <a:schemeClr val="bg1">
                  <a:lumMod val="50000"/>
                </a:schemeClr>
              </a:solidFill>
            </a:endParaRPr>
          </a:p>
        </p:txBody>
      </p:sp>
      <p:sp>
        <p:nvSpPr>
          <p:cNvPr id="63" name="TextBox 62">
            <a:extLst>
              <a:ext uri="{FF2B5EF4-FFF2-40B4-BE49-F238E27FC236}">
                <a16:creationId xmlns:a16="http://schemas.microsoft.com/office/drawing/2014/main" id="{569937C6-3A64-6916-02DF-720C1ACE1C32}"/>
              </a:ext>
            </a:extLst>
          </p:cNvPr>
          <p:cNvSpPr txBox="1"/>
          <p:nvPr/>
        </p:nvSpPr>
        <p:spPr>
          <a:xfrm>
            <a:off x="6969724" y="2790897"/>
            <a:ext cx="1158169" cy="369332"/>
          </a:xfrm>
          <a:prstGeom prst="rect">
            <a:avLst/>
          </a:prstGeom>
          <a:noFill/>
        </p:spPr>
        <p:txBody>
          <a:bodyPr wrap="square">
            <a:spAutoFit/>
          </a:bodyPr>
          <a:lstStyle/>
          <a:p>
            <a:r>
              <a:rPr lang="en-US" b="1" i="0" dirty="0">
                <a:solidFill>
                  <a:schemeClr val="bg2">
                    <a:lumMod val="50000"/>
                  </a:schemeClr>
                </a:solidFill>
                <a:effectLst/>
                <a:latin typeface="Söhne"/>
              </a:rPr>
              <a:t>Rating 1.0</a:t>
            </a:r>
            <a:endParaRPr lang="he-IL" dirty="0">
              <a:solidFill>
                <a:schemeClr val="bg2">
                  <a:lumMod val="50000"/>
                </a:schemeClr>
              </a:solidFill>
            </a:endParaRPr>
          </a:p>
        </p:txBody>
      </p:sp>
      <p:sp>
        <p:nvSpPr>
          <p:cNvPr id="65" name="TextBox 64">
            <a:extLst>
              <a:ext uri="{FF2B5EF4-FFF2-40B4-BE49-F238E27FC236}">
                <a16:creationId xmlns:a16="http://schemas.microsoft.com/office/drawing/2014/main" id="{4EDF1AD8-49C1-FB0D-9E9B-101DF736BC31}"/>
              </a:ext>
            </a:extLst>
          </p:cNvPr>
          <p:cNvSpPr txBox="1"/>
          <p:nvPr/>
        </p:nvSpPr>
        <p:spPr>
          <a:xfrm>
            <a:off x="9748064" y="2787105"/>
            <a:ext cx="1158169" cy="369332"/>
          </a:xfrm>
          <a:prstGeom prst="rect">
            <a:avLst/>
          </a:prstGeom>
          <a:noFill/>
        </p:spPr>
        <p:txBody>
          <a:bodyPr wrap="square">
            <a:spAutoFit/>
          </a:bodyPr>
          <a:lstStyle/>
          <a:p>
            <a:r>
              <a:rPr lang="en-US" b="1" i="0" dirty="0">
                <a:solidFill>
                  <a:schemeClr val="bg2">
                    <a:lumMod val="50000"/>
                  </a:schemeClr>
                </a:solidFill>
                <a:effectLst/>
                <a:latin typeface="Söhne"/>
              </a:rPr>
              <a:t>Rating 2.0</a:t>
            </a:r>
            <a:endParaRPr lang="he-IL" dirty="0">
              <a:solidFill>
                <a:schemeClr val="bg2">
                  <a:lumMod val="50000"/>
                </a:schemeClr>
              </a:solidFill>
            </a:endParaRPr>
          </a:p>
        </p:txBody>
      </p:sp>
      <p:sp>
        <p:nvSpPr>
          <p:cNvPr id="66" name="TextBox 65">
            <a:extLst>
              <a:ext uri="{FF2B5EF4-FFF2-40B4-BE49-F238E27FC236}">
                <a16:creationId xmlns:a16="http://schemas.microsoft.com/office/drawing/2014/main" id="{F84573AC-162D-108D-D4EE-F5A4F7F5EBB7}"/>
              </a:ext>
            </a:extLst>
          </p:cNvPr>
          <p:cNvSpPr txBox="1"/>
          <p:nvPr/>
        </p:nvSpPr>
        <p:spPr>
          <a:xfrm>
            <a:off x="9029127" y="3065237"/>
            <a:ext cx="2208926" cy="523220"/>
          </a:xfrm>
          <a:prstGeom prst="rect">
            <a:avLst/>
          </a:prstGeom>
          <a:noFill/>
        </p:spPr>
        <p:txBody>
          <a:bodyPr wrap="square">
            <a:spAutoFit/>
          </a:bodyPr>
          <a:lstStyle/>
          <a:p>
            <a:pPr algn="ctr"/>
            <a:r>
              <a:rPr lang="en-US" sz="1400" dirty="0">
                <a:solidFill>
                  <a:schemeClr val="bg1">
                    <a:lumMod val="50000"/>
                  </a:schemeClr>
                </a:solidFill>
              </a:rPr>
              <a:t>Rating Pulse waves and enhancing the data</a:t>
            </a:r>
            <a:endParaRPr lang="he-IL" sz="1400" dirty="0">
              <a:solidFill>
                <a:schemeClr val="bg1">
                  <a:lumMod val="50000"/>
                </a:schemeClr>
              </a:solidFill>
            </a:endParaRPr>
          </a:p>
        </p:txBody>
      </p:sp>
      <p:pic>
        <p:nvPicPr>
          <p:cNvPr id="1026" name="Picture 2" descr="משלוח מתנות לבית חולים בילינסון, פתח תקווה - בייבי קייקס מתנות ליולדת">
            <a:extLst>
              <a:ext uri="{FF2B5EF4-FFF2-40B4-BE49-F238E27FC236}">
                <a16:creationId xmlns:a16="http://schemas.microsoft.com/office/drawing/2014/main" id="{3F10FA79-7A78-41A1-BD39-D0533D826F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274012">
            <a:off x="2552234" y="4226425"/>
            <a:ext cx="1020417" cy="10204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0FEDC7BE-00E8-ACEE-DFC1-65B924A41DA9}"/>
              </a:ext>
            </a:extLst>
          </p:cNvPr>
          <p:cNvPicPr>
            <a:picLocks noChangeAspect="1"/>
          </p:cNvPicPr>
          <p:nvPr/>
        </p:nvPicPr>
        <p:blipFill>
          <a:blip r:embed="rId11"/>
          <a:stretch>
            <a:fillRect/>
          </a:stretch>
        </p:blipFill>
        <p:spPr>
          <a:xfrm rot="2456464">
            <a:off x="8101796" y="4304069"/>
            <a:ext cx="1009702" cy="289234"/>
          </a:xfrm>
          <a:prstGeom prst="rect">
            <a:avLst/>
          </a:prstGeom>
        </p:spPr>
      </p:pic>
      <p:pic>
        <p:nvPicPr>
          <p:cNvPr id="71" name="Picture 70">
            <a:extLst>
              <a:ext uri="{FF2B5EF4-FFF2-40B4-BE49-F238E27FC236}">
                <a16:creationId xmlns:a16="http://schemas.microsoft.com/office/drawing/2014/main" id="{3571FD1C-71E9-C81E-E0B7-22D04B355D24}"/>
              </a:ext>
            </a:extLst>
          </p:cNvPr>
          <p:cNvPicPr>
            <a:picLocks noChangeAspect="1"/>
          </p:cNvPicPr>
          <p:nvPr/>
        </p:nvPicPr>
        <p:blipFill>
          <a:blip r:embed="rId11"/>
          <a:stretch>
            <a:fillRect/>
          </a:stretch>
        </p:blipFill>
        <p:spPr>
          <a:xfrm rot="2456464">
            <a:off x="10732647" y="4268051"/>
            <a:ext cx="1009702" cy="289234"/>
          </a:xfrm>
          <a:prstGeom prst="rect">
            <a:avLst/>
          </a:prstGeom>
        </p:spPr>
      </p:pic>
    </p:spTree>
    <p:extLst>
      <p:ext uri="{BB962C8B-B14F-4D97-AF65-F5344CB8AC3E}">
        <p14:creationId xmlns:p14="http://schemas.microsoft.com/office/powerpoint/2010/main" val="110148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6" grpId="0" animBg="1"/>
      <p:bldP spid="30" grpId="0" animBg="1"/>
      <p:bldP spid="46" grpId="0" animBg="1"/>
      <p:bldP spid="47" grpId="0" animBg="1"/>
      <p:bldP spid="48" grpId="0" animBg="1"/>
      <p:bldP spid="49" grpId="0" animBg="1"/>
      <p:bldP spid="57" grpId="0"/>
      <p:bldP spid="58" grpId="0"/>
      <p:bldP spid="60" grpId="0"/>
      <p:bldP spid="61" grpId="0"/>
      <p:bldP spid="62" grpId="0"/>
      <p:bldP spid="63" grpId="0"/>
      <p:bldP spid="65" grpId="0"/>
      <p:bldP spid="6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5317734" y="760600"/>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Rating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Methodology</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943A942A-59FA-D205-EAA7-6F4BEEE66C67}"/>
              </a:ext>
            </a:extLst>
          </p:cNvPr>
          <p:cNvPicPr>
            <a:picLocks noChangeAspect="1"/>
          </p:cNvPicPr>
          <p:nvPr/>
        </p:nvPicPr>
        <p:blipFill>
          <a:blip r:embed="rId6"/>
          <a:stretch>
            <a:fillRect/>
          </a:stretch>
        </p:blipFill>
        <p:spPr>
          <a:xfrm>
            <a:off x="4976870" y="3340745"/>
            <a:ext cx="2421745" cy="2105866"/>
          </a:xfrm>
          <a:prstGeom prst="rect">
            <a:avLst/>
          </a:prstGeom>
        </p:spPr>
      </p:pic>
      <p:cxnSp>
        <p:nvCxnSpPr>
          <p:cNvPr id="10" name="Straight Connector 9">
            <a:extLst>
              <a:ext uri="{FF2B5EF4-FFF2-40B4-BE49-F238E27FC236}">
                <a16:creationId xmlns:a16="http://schemas.microsoft.com/office/drawing/2014/main" id="{FBC52202-4B54-668C-8881-4CA0945EA11C}"/>
              </a:ext>
            </a:extLst>
          </p:cNvPr>
          <p:cNvCxnSpPr>
            <a:cxnSpLocks/>
          </p:cNvCxnSpPr>
          <p:nvPr/>
        </p:nvCxnSpPr>
        <p:spPr>
          <a:xfrm flipH="1">
            <a:off x="6187743" y="4373217"/>
            <a:ext cx="870009" cy="0"/>
          </a:xfrm>
          <a:prstGeom prst="line">
            <a:avLst/>
          </a:prstGeom>
          <a:ln w="12700"/>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D856A304-79F2-FBC3-C4C2-093972EB2A60}"/>
              </a:ext>
            </a:extLst>
          </p:cNvPr>
          <p:cNvSpPr txBox="1"/>
          <p:nvPr/>
        </p:nvSpPr>
        <p:spPr>
          <a:xfrm>
            <a:off x="7058984" y="4188551"/>
            <a:ext cx="2040038" cy="461665"/>
          </a:xfrm>
          <a:prstGeom prst="rect">
            <a:avLst/>
          </a:prstGeom>
          <a:noFill/>
        </p:spPr>
        <p:txBody>
          <a:bodyPr wrap="square" rtlCol="1">
            <a:spAutoFit/>
          </a:bodyPr>
          <a:lstStyle/>
          <a:p>
            <a:r>
              <a:rPr lang="en-US" sz="2400" b="1" dirty="0">
                <a:solidFill>
                  <a:srgbClr val="FFCB2B"/>
                </a:solidFill>
              </a:rPr>
              <a:t>Dicrotic Notch</a:t>
            </a:r>
            <a:endParaRPr lang="he-IL" sz="2400" b="1" dirty="0">
              <a:solidFill>
                <a:srgbClr val="FFCB2B"/>
              </a:solidFill>
            </a:endParaRPr>
          </a:p>
        </p:txBody>
      </p:sp>
      <p:cxnSp>
        <p:nvCxnSpPr>
          <p:cNvPr id="16" name="Straight Connector 15">
            <a:extLst>
              <a:ext uri="{FF2B5EF4-FFF2-40B4-BE49-F238E27FC236}">
                <a16:creationId xmlns:a16="http://schemas.microsoft.com/office/drawing/2014/main" id="{E4390A5F-906D-0233-9B30-7D1E3598CF33}"/>
              </a:ext>
            </a:extLst>
          </p:cNvPr>
          <p:cNvCxnSpPr>
            <a:cxnSpLocks/>
          </p:cNvCxnSpPr>
          <p:nvPr/>
        </p:nvCxnSpPr>
        <p:spPr>
          <a:xfrm flipH="1">
            <a:off x="4660430" y="3740426"/>
            <a:ext cx="870009" cy="0"/>
          </a:xfrm>
          <a:prstGeom prst="line">
            <a:avLst/>
          </a:prstGeom>
          <a:ln w="1270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AC6F1ADD-483D-23A1-4A9D-1FF6457F2306}"/>
              </a:ext>
            </a:extLst>
          </p:cNvPr>
          <p:cNvSpPr txBox="1"/>
          <p:nvPr/>
        </p:nvSpPr>
        <p:spPr>
          <a:xfrm>
            <a:off x="2519570" y="3555760"/>
            <a:ext cx="2191579" cy="461665"/>
          </a:xfrm>
          <a:prstGeom prst="rect">
            <a:avLst/>
          </a:prstGeom>
          <a:noFill/>
        </p:spPr>
        <p:txBody>
          <a:bodyPr wrap="square" rtlCol="1">
            <a:spAutoFit/>
          </a:bodyPr>
          <a:lstStyle/>
          <a:p>
            <a:r>
              <a:rPr lang="en-US" sz="2400" b="1" dirty="0">
                <a:solidFill>
                  <a:srgbClr val="FF0000"/>
                </a:solidFill>
              </a:rPr>
              <a:t>Waveform peak</a:t>
            </a:r>
            <a:endParaRPr lang="he-IL" sz="2400" b="1" dirty="0">
              <a:solidFill>
                <a:srgbClr val="FF0000"/>
              </a:solidFill>
            </a:endParaRPr>
          </a:p>
        </p:txBody>
      </p:sp>
      <p:cxnSp>
        <p:nvCxnSpPr>
          <p:cNvPr id="18" name="Straight Connector 17">
            <a:extLst>
              <a:ext uri="{FF2B5EF4-FFF2-40B4-BE49-F238E27FC236}">
                <a16:creationId xmlns:a16="http://schemas.microsoft.com/office/drawing/2014/main" id="{BEEB5E7C-E153-A6FC-7013-1CB2630BDFE6}"/>
              </a:ext>
            </a:extLst>
          </p:cNvPr>
          <p:cNvCxnSpPr>
            <a:cxnSpLocks/>
          </p:cNvCxnSpPr>
          <p:nvPr/>
        </p:nvCxnSpPr>
        <p:spPr>
          <a:xfrm flipH="1">
            <a:off x="4390417" y="5266050"/>
            <a:ext cx="870009" cy="0"/>
          </a:xfrm>
          <a:prstGeom prst="line">
            <a:avLst/>
          </a:prstGeom>
          <a:ln w="127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59EA02D-F234-F994-E482-935AE3A04EB5}"/>
              </a:ext>
            </a:extLst>
          </p:cNvPr>
          <p:cNvSpPr txBox="1"/>
          <p:nvPr/>
        </p:nvSpPr>
        <p:spPr>
          <a:xfrm>
            <a:off x="2305878" y="5061103"/>
            <a:ext cx="2247303" cy="461665"/>
          </a:xfrm>
          <a:prstGeom prst="rect">
            <a:avLst/>
          </a:prstGeom>
          <a:noFill/>
        </p:spPr>
        <p:txBody>
          <a:bodyPr wrap="square" rtlCol="1">
            <a:spAutoFit/>
          </a:bodyPr>
          <a:lstStyle/>
          <a:p>
            <a:r>
              <a:rPr lang="en-US" sz="2400" b="1" dirty="0">
                <a:solidFill>
                  <a:srgbClr val="FF99CC"/>
                </a:solidFill>
              </a:rPr>
              <a:t>Waveform foot</a:t>
            </a:r>
            <a:endParaRPr lang="he-IL" sz="2400" b="1" dirty="0">
              <a:solidFill>
                <a:srgbClr val="FF99CC"/>
              </a:solidFill>
            </a:endParaRPr>
          </a:p>
        </p:txBody>
      </p:sp>
    </p:spTree>
    <p:extLst>
      <p:ext uri="{BB962C8B-B14F-4D97-AF65-F5344CB8AC3E}">
        <p14:creationId xmlns:p14="http://schemas.microsoft.com/office/powerpoint/2010/main" val="2725140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5317734" y="760600"/>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Rating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Methodology</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5" name="Diagonal Stripe 4">
            <a:extLst>
              <a:ext uri="{FF2B5EF4-FFF2-40B4-BE49-F238E27FC236}">
                <a16:creationId xmlns:a16="http://schemas.microsoft.com/office/drawing/2014/main" id="{0B5898E0-74C5-F219-2C04-7891C7177413}"/>
              </a:ext>
            </a:extLst>
          </p:cNvPr>
          <p:cNvSpPr/>
          <p:nvPr/>
        </p:nvSpPr>
        <p:spPr>
          <a:xfrm rot="5032424" flipH="1">
            <a:off x="10961995" y="5506276"/>
            <a:ext cx="1237422" cy="1615109"/>
          </a:xfrm>
          <a:prstGeom prst="diagStrip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solidFill>
                <a:schemeClr val="tx1"/>
              </a:solidFill>
            </a:endParaRPr>
          </a:p>
        </p:txBody>
      </p:sp>
      <p:sp>
        <p:nvSpPr>
          <p:cNvPr id="7" name="TextBox 6">
            <a:extLst>
              <a:ext uri="{FF2B5EF4-FFF2-40B4-BE49-F238E27FC236}">
                <a16:creationId xmlns:a16="http://schemas.microsoft.com/office/drawing/2014/main" id="{05BE7670-854C-1EC8-B620-F1A478826EA2}"/>
              </a:ext>
            </a:extLst>
          </p:cNvPr>
          <p:cNvSpPr txBox="1"/>
          <p:nvPr/>
        </p:nvSpPr>
        <p:spPr>
          <a:xfrm rot="18931673">
            <a:off x="11126857" y="6008204"/>
            <a:ext cx="1754256" cy="369332"/>
          </a:xfrm>
          <a:prstGeom prst="rect">
            <a:avLst/>
          </a:prstGeom>
          <a:noFill/>
        </p:spPr>
        <p:txBody>
          <a:bodyPr wrap="square" rtlCol="1">
            <a:spAutoFit/>
          </a:bodyPr>
          <a:lstStyle/>
          <a:p>
            <a:r>
              <a:rPr lang="en-US" dirty="0">
                <a:solidFill>
                  <a:schemeClr val="bg1"/>
                </a:solidFill>
              </a:rPr>
              <a:t>It’s a skill!</a:t>
            </a:r>
            <a:endParaRPr lang="he-IL" dirty="0">
              <a:solidFill>
                <a:schemeClr val="bg1"/>
              </a:solidFill>
            </a:endParaRPr>
          </a:p>
        </p:txBody>
      </p:sp>
      <p:pic>
        <p:nvPicPr>
          <p:cNvPr id="12" name="Google Shape;100;p1">
            <a:extLst>
              <a:ext uri="{FF2B5EF4-FFF2-40B4-BE49-F238E27FC236}">
                <a16:creationId xmlns:a16="http://schemas.microsoft.com/office/drawing/2014/main" id="{B491F15D-1C04-45CE-F6C5-72F79AC1A380}"/>
              </a:ext>
            </a:extLst>
          </p:cNvPr>
          <p:cNvPicPr preferRelativeResize="0"/>
          <p:nvPr/>
        </p:nvPicPr>
        <p:blipFill rotWithShape="1">
          <a:blip r:embed="rId6">
            <a:alphaModFix/>
          </a:blip>
          <a:srcRect l="12816" t="52126" r="7042" b="15959"/>
          <a:stretch/>
        </p:blipFill>
        <p:spPr>
          <a:xfrm>
            <a:off x="496958" y="2786236"/>
            <a:ext cx="3846443" cy="983942"/>
          </a:xfrm>
          <a:prstGeom prst="rect">
            <a:avLst/>
          </a:prstGeom>
          <a:noFill/>
          <a:ln>
            <a:noFill/>
          </a:ln>
        </p:spPr>
      </p:pic>
      <p:pic>
        <p:nvPicPr>
          <p:cNvPr id="13" name="Google Shape;102;p1">
            <a:extLst>
              <a:ext uri="{FF2B5EF4-FFF2-40B4-BE49-F238E27FC236}">
                <a16:creationId xmlns:a16="http://schemas.microsoft.com/office/drawing/2014/main" id="{9B371762-3E0A-F1CD-BA8E-925FC5BE5A67}"/>
              </a:ext>
            </a:extLst>
          </p:cNvPr>
          <p:cNvPicPr preferRelativeResize="0"/>
          <p:nvPr/>
        </p:nvPicPr>
        <p:blipFill rotWithShape="1">
          <a:blip r:embed="rId7">
            <a:alphaModFix/>
          </a:blip>
          <a:srcRect l="20187" t="6931" r="-848" b="41085"/>
          <a:stretch/>
        </p:blipFill>
        <p:spPr>
          <a:xfrm>
            <a:off x="5223014" y="2594112"/>
            <a:ext cx="3309731" cy="1446144"/>
          </a:xfrm>
          <a:prstGeom prst="rect">
            <a:avLst/>
          </a:prstGeom>
          <a:noFill/>
          <a:ln>
            <a:noFill/>
          </a:ln>
        </p:spPr>
      </p:pic>
      <p:pic>
        <p:nvPicPr>
          <p:cNvPr id="20" name="Google Shape;94;p1">
            <a:extLst>
              <a:ext uri="{FF2B5EF4-FFF2-40B4-BE49-F238E27FC236}">
                <a16:creationId xmlns:a16="http://schemas.microsoft.com/office/drawing/2014/main" id="{D2F8638C-9D92-4861-6CEB-C587F197282F}"/>
              </a:ext>
            </a:extLst>
          </p:cNvPr>
          <p:cNvPicPr preferRelativeResize="0"/>
          <p:nvPr/>
        </p:nvPicPr>
        <p:blipFill rotWithShape="1">
          <a:blip r:embed="rId8">
            <a:alphaModFix/>
          </a:blip>
          <a:srcRect l="50547" t="19490" r="33549" b="48171"/>
          <a:stretch/>
        </p:blipFill>
        <p:spPr>
          <a:xfrm>
            <a:off x="9600335" y="2672103"/>
            <a:ext cx="1725267" cy="1263791"/>
          </a:xfrm>
          <a:prstGeom prst="rect">
            <a:avLst/>
          </a:prstGeom>
          <a:noFill/>
          <a:ln>
            <a:noFill/>
          </a:ln>
        </p:spPr>
      </p:pic>
      <p:pic>
        <p:nvPicPr>
          <p:cNvPr id="21" name="Google Shape;98;p1">
            <a:extLst>
              <a:ext uri="{FF2B5EF4-FFF2-40B4-BE49-F238E27FC236}">
                <a16:creationId xmlns:a16="http://schemas.microsoft.com/office/drawing/2014/main" id="{CF81F18A-3E30-F69D-E7F0-F187E19C5E64}"/>
              </a:ext>
            </a:extLst>
          </p:cNvPr>
          <p:cNvPicPr preferRelativeResize="0"/>
          <p:nvPr/>
        </p:nvPicPr>
        <p:blipFill rotWithShape="1">
          <a:blip r:embed="rId9">
            <a:alphaModFix/>
          </a:blip>
          <a:srcRect l="24278" t="5793" r="23664" b="10448"/>
          <a:stretch/>
        </p:blipFill>
        <p:spPr>
          <a:xfrm>
            <a:off x="1032239" y="4457997"/>
            <a:ext cx="2116977" cy="1553665"/>
          </a:xfrm>
          <a:prstGeom prst="rect">
            <a:avLst/>
          </a:prstGeom>
          <a:noFill/>
          <a:ln>
            <a:noFill/>
          </a:ln>
        </p:spPr>
      </p:pic>
      <p:pic>
        <p:nvPicPr>
          <p:cNvPr id="22" name="Google Shape;93;p1">
            <a:extLst>
              <a:ext uri="{FF2B5EF4-FFF2-40B4-BE49-F238E27FC236}">
                <a16:creationId xmlns:a16="http://schemas.microsoft.com/office/drawing/2014/main" id="{E617E7C3-1E5D-AB45-2370-59977F34D3CF}"/>
              </a:ext>
            </a:extLst>
          </p:cNvPr>
          <p:cNvPicPr preferRelativeResize="0"/>
          <p:nvPr/>
        </p:nvPicPr>
        <p:blipFill rotWithShape="1">
          <a:blip r:embed="rId10">
            <a:alphaModFix/>
          </a:blip>
          <a:srcRect l="10829" t="29974" r="79292" b="42983"/>
          <a:stretch/>
        </p:blipFill>
        <p:spPr>
          <a:xfrm>
            <a:off x="5790403" y="4505586"/>
            <a:ext cx="943358" cy="1499297"/>
          </a:xfrm>
          <a:prstGeom prst="rect">
            <a:avLst/>
          </a:prstGeom>
          <a:noFill/>
          <a:ln>
            <a:noFill/>
          </a:ln>
        </p:spPr>
      </p:pic>
      <p:pic>
        <p:nvPicPr>
          <p:cNvPr id="23" name="Google Shape;92;p1">
            <a:extLst>
              <a:ext uri="{FF2B5EF4-FFF2-40B4-BE49-F238E27FC236}">
                <a16:creationId xmlns:a16="http://schemas.microsoft.com/office/drawing/2014/main" id="{416AD054-ED6B-F74E-9D40-D615E78ACBA5}"/>
              </a:ext>
            </a:extLst>
          </p:cNvPr>
          <p:cNvPicPr preferRelativeResize="0"/>
          <p:nvPr/>
        </p:nvPicPr>
        <p:blipFill rotWithShape="1">
          <a:blip r:embed="rId10">
            <a:alphaModFix/>
          </a:blip>
          <a:srcRect l="26841" t="19574" r="57326" b="35361"/>
          <a:stretch/>
        </p:blipFill>
        <p:spPr>
          <a:xfrm>
            <a:off x="8805015" y="4384003"/>
            <a:ext cx="1247987" cy="1742461"/>
          </a:xfrm>
          <a:prstGeom prst="rect">
            <a:avLst/>
          </a:prstGeom>
          <a:noFill/>
          <a:ln>
            <a:noFill/>
          </a:ln>
        </p:spPr>
      </p:pic>
      <p:pic>
        <p:nvPicPr>
          <p:cNvPr id="25" name="Picture 24" descr="A yellow star on a black background&#10;&#10;Description automatically generated">
            <a:extLst>
              <a:ext uri="{FF2B5EF4-FFF2-40B4-BE49-F238E27FC236}">
                <a16:creationId xmlns:a16="http://schemas.microsoft.com/office/drawing/2014/main" id="{FA1751CD-C807-9EFA-B0B7-FFB4A0BAAD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8060" y="3703229"/>
            <a:ext cx="569692" cy="569692"/>
          </a:xfrm>
          <a:prstGeom prst="rect">
            <a:avLst/>
          </a:prstGeom>
        </p:spPr>
      </p:pic>
      <p:pic>
        <p:nvPicPr>
          <p:cNvPr id="26" name="Picture 25" descr="A yellow star on a black background&#10;&#10;Description automatically generated">
            <a:extLst>
              <a:ext uri="{FF2B5EF4-FFF2-40B4-BE49-F238E27FC236}">
                <a16:creationId xmlns:a16="http://schemas.microsoft.com/office/drawing/2014/main" id="{92062150-DDA0-5926-90CC-A60E6BE163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93276" y="3803222"/>
            <a:ext cx="569692" cy="569692"/>
          </a:xfrm>
          <a:prstGeom prst="rect">
            <a:avLst/>
          </a:prstGeom>
        </p:spPr>
      </p:pic>
      <p:pic>
        <p:nvPicPr>
          <p:cNvPr id="27" name="Picture 26" descr="A yellow star on a black background&#10;&#10;Description automatically generated">
            <a:extLst>
              <a:ext uri="{FF2B5EF4-FFF2-40B4-BE49-F238E27FC236}">
                <a16:creationId xmlns:a16="http://schemas.microsoft.com/office/drawing/2014/main" id="{0E71330A-653C-55FB-2DBC-1A48758A5E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2968" y="3814311"/>
            <a:ext cx="569692" cy="569692"/>
          </a:xfrm>
          <a:prstGeom prst="rect">
            <a:avLst/>
          </a:prstGeom>
        </p:spPr>
      </p:pic>
      <p:pic>
        <p:nvPicPr>
          <p:cNvPr id="28" name="Picture 27" descr="A yellow star on a black background&#10;&#10;Description automatically generated">
            <a:extLst>
              <a:ext uri="{FF2B5EF4-FFF2-40B4-BE49-F238E27FC236}">
                <a16:creationId xmlns:a16="http://schemas.microsoft.com/office/drawing/2014/main" id="{BDEC6B53-79BB-744A-0263-1BD1C41E0D1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5322" y="6028984"/>
            <a:ext cx="569692" cy="569692"/>
          </a:xfrm>
          <a:prstGeom prst="rect">
            <a:avLst/>
          </a:prstGeom>
        </p:spPr>
      </p:pic>
      <p:pic>
        <p:nvPicPr>
          <p:cNvPr id="29" name="Picture 28" descr="A yellow star on a black background&#10;&#10;Description automatically generated">
            <a:extLst>
              <a:ext uri="{FF2B5EF4-FFF2-40B4-BE49-F238E27FC236}">
                <a16:creationId xmlns:a16="http://schemas.microsoft.com/office/drawing/2014/main" id="{3CA8123B-C0BB-B8B2-CF73-54B85F91FA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3323" y="6028984"/>
            <a:ext cx="569692" cy="569692"/>
          </a:xfrm>
          <a:prstGeom prst="rect">
            <a:avLst/>
          </a:prstGeom>
        </p:spPr>
      </p:pic>
      <p:pic>
        <p:nvPicPr>
          <p:cNvPr id="30" name="Picture 29" descr="A yellow star on a black background&#10;&#10;Description automatically generated">
            <a:extLst>
              <a:ext uri="{FF2B5EF4-FFF2-40B4-BE49-F238E27FC236}">
                <a16:creationId xmlns:a16="http://schemas.microsoft.com/office/drawing/2014/main" id="{5F14723A-F4D7-0F88-0DA7-ABCA5061E1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083" y="6028984"/>
            <a:ext cx="569692" cy="569692"/>
          </a:xfrm>
          <a:prstGeom prst="rect">
            <a:avLst/>
          </a:prstGeom>
        </p:spPr>
      </p:pic>
      <p:pic>
        <p:nvPicPr>
          <p:cNvPr id="31" name="Picture 30" descr="A yellow star on a black background&#10;&#10;Description automatically generated">
            <a:extLst>
              <a:ext uri="{FF2B5EF4-FFF2-40B4-BE49-F238E27FC236}">
                <a16:creationId xmlns:a16="http://schemas.microsoft.com/office/drawing/2014/main" id="{D7588207-8AEE-6817-351E-BE3C2BC62F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24598" y="6024681"/>
            <a:ext cx="569692" cy="569692"/>
          </a:xfrm>
          <a:prstGeom prst="rect">
            <a:avLst/>
          </a:prstGeom>
        </p:spPr>
      </p:pic>
      <p:pic>
        <p:nvPicPr>
          <p:cNvPr id="32" name="Picture 31" descr="A yellow star on a black background&#10;&#10;Description automatically generated">
            <a:extLst>
              <a:ext uri="{FF2B5EF4-FFF2-40B4-BE49-F238E27FC236}">
                <a16:creationId xmlns:a16="http://schemas.microsoft.com/office/drawing/2014/main" id="{669A5DF6-6199-09C2-0C43-D30997713F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4829" y="6034621"/>
            <a:ext cx="569692" cy="569692"/>
          </a:xfrm>
          <a:prstGeom prst="rect">
            <a:avLst/>
          </a:prstGeom>
        </p:spPr>
      </p:pic>
      <p:pic>
        <p:nvPicPr>
          <p:cNvPr id="33" name="Picture 32" descr="A yellow star on a black background&#10;&#10;Description automatically generated">
            <a:extLst>
              <a:ext uri="{FF2B5EF4-FFF2-40B4-BE49-F238E27FC236}">
                <a16:creationId xmlns:a16="http://schemas.microsoft.com/office/drawing/2014/main" id="{7E251D18-E0CE-EFAD-9017-A5CE1248BF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11581" y="6028826"/>
            <a:ext cx="569692" cy="569692"/>
          </a:xfrm>
          <a:prstGeom prst="rect">
            <a:avLst/>
          </a:prstGeom>
        </p:spPr>
      </p:pic>
      <p:pic>
        <p:nvPicPr>
          <p:cNvPr id="34" name="Picture 33" descr="A yellow star on a black background&#10;&#10;Description automatically generated">
            <a:extLst>
              <a:ext uri="{FF2B5EF4-FFF2-40B4-BE49-F238E27FC236}">
                <a16:creationId xmlns:a16="http://schemas.microsoft.com/office/drawing/2014/main" id="{9BD87020-28A3-8AFC-B045-B4A29F6254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3354" y="6028826"/>
            <a:ext cx="569692" cy="569692"/>
          </a:xfrm>
          <a:prstGeom prst="rect">
            <a:avLst/>
          </a:prstGeom>
        </p:spPr>
      </p:pic>
      <p:pic>
        <p:nvPicPr>
          <p:cNvPr id="35" name="Picture 34" descr="A yellow star on a black background&#10;&#10;Description automatically generated">
            <a:extLst>
              <a:ext uri="{FF2B5EF4-FFF2-40B4-BE49-F238E27FC236}">
                <a16:creationId xmlns:a16="http://schemas.microsoft.com/office/drawing/2014/main" id="{A4099C39-470A-AE32-A081-294AF04184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08657" y="6107249"/>
            <a:ext cx="569692" cy="569692"/>
          </a:xfrm>
          <a:prstGeom prst="rect">
            <a:avLst/>
          </a:prstGeom>
        </p:spPr>
      </p:pic>
      <p:pic>
        <p:nvPicPr>
          <p:cNvPr id="36" name="Picture 35" descr="A yellow star on a black background&#10;&#10;Description automatically generated">
            <a:extLst>
              <a:ext uri="{FF2B5EF4-FFF2-40B4-BE49-F238E27FC236}">
                <a16:creationId xmlns:a16="http://schemas.microsoft.com/office/drawing/2014/main" id="{5702C2F8-F731-9E32-C51F-07B4160A30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18828" y="6117189"/>
            <a:ext cx="569692" cy="569692"/>
          </a:xfrm>
          <a:prstGeom prst="rect">
            <a:avLst/>
          </a:prstGeom>
        </p:spPr>
      </p:pic>
      <p:pic>
        <p:nvPicPr>
          <p:cNvPr id="37" name="Picture 36" descr="A yellow star on a black background&#10;&#10;Description automatically generated">
            <a:extLst>
              <a:ext uri="{FF2B5EF4-FFF2-40B4-BE49-F238E27FC236}">
                <a16:creationId xmlns:a16="http://schemas.microsoft.com/office/drawing/2014/main" id="{C9AD7211-B92C-3B8E-C4DC-C91A4D79E0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5580" y="6121334"/>
            <a:ext cx="569692" cy="569692"/>
          </a:xfrm>
          <a:prstGeom prst="rect">
            <a:avLst/>
          </a:prstGeom>
        </p:spPr>
      </p:pic>
      <p:pic>
        <p:nvPicPr>
          <p:cNvPr id="38" name="Picture 37" descr="A yellow star on a black background&#10;&#10;Description automatically generated">
            <a:extLst>
              <a:ext uri="{FF2B5EF4-FFF2-40B4-BE49-F238E27FC236}">
                <a16:creationId xmlns:a16="http://schemas.microsoft.com/office/drawing/2014/main" id="{7E37A0B3-C501-2935-CEBC-2F30852DE4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353" y="6121334"/>
            <a:ext cx="569692" cy="569692"/>
          </a:xfrm>
          <a:prstGeom prst="rect">
            <a:avLst/>
          </a:prstGeom>
        </p:spPr>
      </p:pic>
      <p:pic>
        <p:nvPicPr>
          <p:cNvPr id="39" name="Picture 38" descr="A yellow star on a black background&#10;&#10;Description automatically generated">
            <a:extLst>
              <a:ext uri="{FF2B5EF4-FFF2-40B4-BE49-F238E27FC236}">
                <a16:creationId xmlns:a16="http://schemas.microsoft.com/office/drawing/2014/main" id="{3E81FD2E-FFEC-3E9F-9332-E8E2822AC2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06995" y="6111393"/>
            <a:ext cx="569692" cy="569692"/>
          </a:xfrm>
          <a:prstGeom prst="rect">
            <a:avLst/>
          </a:prstGeom>
        </p:spPr>
      </p:pic>
    </p:spTree>
    <p:extLst>
      <p:ext uri="{BB962C8B-B14F-4D97-AF65-F5344CB8AC3E}">
        <p14:creationId xmlns:p14="http://schemas.microsoft.com/office/powerpoint/2010/main" val="3901193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262082" y="760600"/>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Now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you try!</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0E77EDDC-2EEE-68B8-E257-F8CE2665D3A2}"/>
              </a:ext>
            </a:extLst>
          </p:cNvPr>
          <p:cNvPicPr>
            <a:picLocks noChangeAspect="1"/>
          </p:cNvPicPr>
          <p:nvPr/>
        </p:nvPicPr>
        <p:blipFill>
          <a:blip r:embed="rId6"/>
          <a:stretch>
            <a:fillRect/>
          </a:stretch>
        </p:blipFill>
        <p:spPr>
          <a:xfrm>
            <a:off x="606298" y="3126925"/>
            <a:ext cx="4875133" cy="2714493"/>
          </a:xfrm>
          <a:prstGeom prst="rect">
            <a:avLst/>
          </a:prstGeom>
        </p:spPr>
      </p:pic>
      <p:pic>
        <p:nvPicPr>
          <p:cNvPr id="10" name="Picture 9">
            <a:extLst>
              <a:ext uri="{FF2B5EF4-FFF2-40B4-BE49-F238E27FC236}">
                <a16:creationId xmlns:a16="http://schemas.microsoft.com/office/drawing/2014/main" id="{D1435490-D983-A0B3-468F-A154D89CCD95}"/>
              </a:ext>
            </a:extLst>
          </p:cNvPr>
          <p:cNvPicPr>
            <a:picLocks noChangeAspect="1"/>
          </p:cNvPicPr>
          <p:nvPr/>
        </p:nvPicPr>
        <p:blipFill>
          <a:blip r:embed="rId7"/>
          <a:stretch>
            <a:fillRect/>
          </a:stretch>
        </p:blipFill>
        <p:spPr>
          <a:xfrm>
            <a:off x="6322383" y="3126924"/>
            <a:ext cx="4823790" cy="2714494"/>
          </a:xfrm>
          <a:prstGeom prst="rect">
            <a:avLst/>
          </a:prstGeom>
        </p:spPr>
      </p:pic>
      <p:pic>
        <p:nvPicPr>
          <p:cNvPr id="15" name="Graphic 14" descr="Badge 1 with solid fill">
            <a:extLst>
              <a:ext uri="{FF2B5EF4-FFF2-40B4-BE49-F238E27FC236}">
                <a16:creationId xmlns:a16="http://schemas.microsoft.com/office/drawing/2014/main" id="{D6ACB436-8331-1316-379F-89AA3ACC1D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86664" y="5841418"/>
            <a:ext cx="914400" cy="914400"/>
          </a:xfrm>
          <a:prstGeom prst="rect">
            <a:avLst/>
          </a:prstGeom>
        </p:spPr>
      </p:pic>
      <p:pic>
        <p:nvPicPr>
          <p:cNvPr id="17" name="Graphic 16" descr="Badge 4 with solid fill">
            <a:extLst>
              <a:ext uri="{FF2B5EF4-FFF2-40B4-BE49-F238E27FC236}">
                <a16:creationId xmlns:a16="http://schemas.microsoft.com/office/drawing/2014/main" id="{110B1D40-8FB1-EF0A-FEE8-8F4FA4A1C2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26726" y="5818859"/>
            <a:ext cx="914400" cy="914400"/>
          </a:xfrm>
          <a:prstGeom prst="rect">
            <a:avLst/>
          </a:prstGeom>
        </p:spPr>
      </p:pic>
    </p:spTree>
    <p:extLst>
      <p:ext uri="{BB962C8B-B14F-4D97-AF65-F5344CB8AC3E}">
        <p14:creationId xmlns:p14="http://schemas.microsoft.com/office/powerpoint/2010/main" val="2474338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D80296-4B1B-FC10-6EF3-68261E51EE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099022" y="74948"/>
            <a:ext cx="3054358" cy="457602"/>
          </a:xfrm>
          <a:prstGeom prst="rect">
            <a:avLst/>
          </a:prstGeom>
          <a:noFill/>
          <a:ln>
            <a:noFill/>
          </a:ln>
        </p:spPr>
      </p:pic>
      <p:pic>
        <p:nvPicPr>
          <p:cNvPr id="8" name="Picture 7">
            <a:extLst>
              <a:ext uri="{FF2B5EF4-FFF2-40B4-BE49-F238E27FC236}">
                <a16:creationId xmlns:a16="http://schemas.microsoft.com/office/drawing/2014/main" id="{B43988CD-8D6F-1097-A53A-F5EF011097E1}"/>
              </a:ext>
            </a:extLst>
          </p:cNvPr>
          <p:cNvPicPr>
            <a:picLocks noChangeAspect="1"/>
          </p:cNvPicPr>
          <p:nvPr/>
        </p:nvPicPr>
        <p:blipFill>
          <a:blip r:embed="rId3"/>
          <a:stretch>
            <a:fillRect/>
          </a:stretch>
        </p:blipFill>
        <p:spPr>
          <a:xfrm>
            <a:off x="38620" y="0"/>
            <a:ext cx="1809843" cy="609631"/>
          </a:xfrm>
          <a:prstGeom prst="rect">
            <a:avLst/>
          </a:prstGeom>
        </p:spPr>
      </p:pic>
      <p:pic>
        <p:nvPicPr>
          <p:cNvPr id="14" name="Picture 13">
            <a:extLst>
              <a:ext uri="{FF2B5EF4-FFF2-40B4-BE49-F238E27FC236}">
                <a16:creationId xmlns:a16="http://schemas.microsoft.com/office/drawing/2014/main" id="{8897E76C-DAD5-BEDD-329A-510A6D8DA2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86" b="87800" l="14472" r="91057">
                        <a14:foregroundMark x1="14472" y1="87364" x2="14472" y2="87364"/>
                      </a14:backgroundRemoval>
                    </a14:imgEffect>
                  </a14:imgLayer>
                </a14:imgProps>
              </a:ext>
            </a:extLst>
          </a:blip>
          <a:srcRect l="10893" b="2262"/>
          <a:stretch/>
        </p:blipFill>
        <p:spPr>
          <a:xfrm>
            <a:off x="6262082" y="760600"/>
            <a:ext cx="1740018" cy="1424438"/>
          </a:xfrm>
          <a:prstGeom prst="rect">
            <a:avLst/>
          </a:prstGeom>
        </p:spPr>
      </p:pic>
      <p:sp>
        <p:nvSpPr>
          <p:cNvPr id="4" name="Rectangle 3">
            <a:extLst>
              <a:ext uri="{FF2B5EF4-FFF2-40B4-BE49-F238E27FC236}">
                <a16:creationId xmlns:a16="http://schemas.microsoft.com/office/drawing/2014/main" id="{E7F65B30-E9EA-C37C-F588-33F58745F046}"/>
              </a:ext>
            </a:extLst>
          </p:cNvPr>
          <p:cNvSpPr/>
          <p:nvPr/>
        </p:nvSpPr>
        <p:spPr>
          <a:xfrm>
            <a:off x="2090728" y="1311753"/>
            <a:ext cx="7792872" cy="923330"/>
          </a:xfrm>
          <a:prstGeom prst="rect">
            <a:avLst/>
          </a:prstGeom>
          <a:noFill/>
        </p:spPr>
        <p:txBody>
          <a:bodyPr wrap="squar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Now </a:t>
            </a:r>
            <a:r>
              <a:rPr lang="en-US" sz="540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rPr>
              <a:t>you try!</a:t>
            </a:r>
            <a:endParaRPr lang="en-US" sz="5400" b="0" cap="none" spc="0" dirty="0">
              <a:ln w="0"/>
              <a:solidFill>
                <a:srgbClr val="0070C0"/>
              </a:solidFill>
              <a:effectLst>
                <a:outerShdw blurRad="38100" dist="19050" dir="2700000" algn="tl" rotWithShape="0">
                  <a:schemeClr val="dk1">
                    <a:alpha val="4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55795458-8521-9A45-C14E-0AE30F9C5B0E}"/>
              </a:ext>
            </a:extLst>
          </p:cNvPr>
          <p:cNvPicPr>
            <a:picLocks noChangeAspect="1"/>
          </p:cNvPicPr>
          <p:nvPr/>
        </p:nvPicPr>
        <p:blipFill>
          <a:blip r:embed="rId6"/>
          <a:stretch>
            <a:fillRect/>
          </a:stretch>
        </p:blipFill>
        <p:spPr>
          <a:xfrm>
            <a:off x="3334315" y="2964241"/>
            <a:ext cx="5305698" cy="2952902"/>
          </a:xfrm>
          <a:prstGeom prst="rect">
            <a:avLst/>
          </a:prstGeom>
        </p:spPr>
      </p:pic>
    </p:spTree>
    <p:extLst>
      <p:ext uri="{BB962C8B-B14F-4D97-AF65-F5344CB8AC3E}">
        <p14:creationId xmlns:p14="http://schemas.microsoft.com/office/powerpoint/2010/main" val="1998887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7744</TotalTime>
  <Words>611</Words>
  <Application>Microsoft Office PowerPoint</Application>
  <PresentationFormat>Widescreen</PresentationFormat>
  <Paragraphs>144</Paragraphs>
  <Slides>23</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Consolas</vt:lpstr>
      <vt:lpstr>Söhne</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 Gelber</dc:creator>
  <cp:lastModifiedBy>Noa Gelber</cp:lastModifiedBy>
  <cp:revision>3</cp:revision>
  <dcterms:created xsi:type="dcterms:W3CDTF">2023-08-11T12:13:10Z</dcterms:created>
  <dcterms:modified xsi:type="dcterms:W3CDTF">2023-09-19T15:21:01Z</dcterms:modified>
</cp:coreProperties>
</file>